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261" r:id="rId6"/>
    <p:sldId id="268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1" r:id="rId15"/>
    <p:sldId id="270" r:id="rId16"/>
    <p:sldId id="272" r:id="rId17"/>
    <p:sldId id="25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734" autoAdjust="0"/>
  </p:normalViewPr>
  <p:slideViewPr>
    <p:cSldViewPr snapToGrid="0">
      <p:cViewPr varScale="1">
        <p:scale>
          <a:sx n="84" d="100"/>
          <a:sy n="84" d="100"/>
        </p:scale>
        <p:origin x="159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DBA1D9-A6B3-4FE7-8249-5C4D5E827DA1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F5F24F-31C6-4610-AAA1-3FC80768226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CH"/>
            <a:t>Backend: </a:t>
          </a:r>
          <a:endParaRPr lang="en-US"/>
        </a:p>
      </dgm:t>
    </dgm:pt>
    <dgm:pt modelId="{A1A9B425-A0A1-4775-9A32-124C15D5ECD8}" type="parTrans" cxnId="{760BA99A-6820-4553-AC33-F07B13D12DE3}">
      <dgm:prSet/>
      <dgm:spPr/>
      <dgm:t>
        <a:bodyPr/>
        <a:lstStyle/>
        <a:p>
          <a:endParaRPr lang="en-US"/>
        </a:p>
      </dgm:t>
    </dgm:pt>
    <dgm:pt modelId="{A65E20D6-9516-4261-9831-7E3B7F3AFB11}" type="sibTrans" cxnId="{760BA99A-6820-4553-AC33-F07B13D12DE3}">
      <dgm:prSet/>
      <dgm:spPr/>
      <dgm:t>
        <a:bodyPr/>
        <a:lstStyle/>
        <a:p>
          <a:endParaRPr lang="en-US"/>
        </a:p>
      </dgm:t>
    </dgm:pt>
    <dgm:pt modelId="{7055776C-5D88-4AC8-9B6F-C324A8A639A2}">
      <dgm:prSet/>
      <dgm:spPr/>
      <dgm:t>
        <a:bodyPr/>
        <a:lstStyle/>
        <a:p>
          <a:pPr>
            <a:lnSpc>
              <a:spcPct val="100000"/>
            </a:lnSpc>
          </a:pPr>
          <a:r>
            <a:rPr lang="de-CH"/>
            <a:t>Python + Flask for data streaming, signal processing and blink detection</a:t>
          </a:r>
          <a:endParaRPr lang="en-US"/>
        </a:p>
      </dgm:t>
    </dgm:pt>
    <dgm:pt modelId="{9C5F4A2D-4BD2-4CC6-A93C-ED56B5A61202}" type="parTrans" cxnId="{14D32816-0622-4BDB-AD85-1167C2A3639B}">
      <dgm:prSet/>
      <dgm:spPr/>
      <dgm:t>
        <a:bodyPr/>
        <a:lstStyle/>
        <a:p>
          <a:endParaRPr lang="en-US"/>
        </a:p>
      </dgm:t>
    </dgm:pt>
    <dgm:pt modelId="{2DB30156-A3E0-44BF-8FE4-BD768054151D}" type="sibTrans" cxnId="{14D32816-0622-4BDB-AD85-1167C2A3639B}">
      <dgm:prSet/>
      <dgm:spPr/>
      <dgm:t>
        <a:bodyPr/>
        <a:lstStyle/>
        <a:p>
          <a:endParaRPr lang="en-US"/>
        </a:p>
      </dgm:t>
    </dgm:pt>
    <dgm:pt modelId="{05D919D7-C40B-431F-8C6F-BD917FDA02A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CH"/>
            <a:t>Frontend: </a:t>
          </a:r>
          <a:endParaRPr lang="en-US"/>
        </a:p>
      </dgm:t>
    </dgm:pt>
    <dgm:pt modelId="{FC159D9C-3095-42B8-AC66-4CDDE317ABD2}" type="parTrans" cxnId="{0662D54B-4937-4133-8DA4-D75EE4852997}">
      <dgm:prSet/>
      <dgm:spPr/>
      <dgm:t>
        <a:bodyPr/>
        <a:lstStyle/>
        <a:p>
          <a:endParaRPr lang="en-US"/>
        </a:p>
      </dgm:t>
    </dgm:pt>
    <dgm:pt modelId="{283868FD-2C32-46C1-B9A9-955B99C40933}" type="sibTrans" cxnId="{0662D54B-4937-4133-8DA4-D75EE4852997}">
      <dgm:prSet/>
      <dgm:spPr/>
      <dgm:t>
        <a:bodyPr/>
        <a:lstStyle/>
        <a:p>
          <a:endParaRPr lang="en-US"/>
        </a:p>
      </dgm:t>
    </dgm:pt>
    <dgm:pt modelId="{97374A79-E9A8-4926-9CFD-8082BF660307}">
      <dgm:prSet/>
      <dgm:spPr/>
      <dgm:t>
        <a:bodyPr/>
        <a:lstStyle/>
        <a:p>
          <a:pPr>
            <a:lnSpc>
              <a:spcPct val="100000"/>
            </a:lnSpc>
          </a:pPr>
          <a:r>
            <a:rPr lang="de-CH"/>
            <a:t>HTML5 and JavaScript for interface and gameplay</a:t>
          </a:r>
          <a:endParaRPr lang="en-US"/>
        </a:p>
      </dgm:t>
    </dgm:pt>
    <dgm:pt modelId="{B897AA27-41E9-4DEC-9FC5-E03BB51305B4}" type="parTrans" cxnId="{6825BC31-BBFD-4A27-8047-4FFC22FC5737}">
      <dgm:prSet/>
      <dgm:spPr/>
      <dgm:t>
        <a:bodyPr/>
        <a:lstStyle/>
        <a:p>
          <a:endParaRPr lang="en-US"/>
        </a:p>
      </dgm:t>
    </dgm:pt>
    <dgm:pt modelId="{B1CA52BB-876D-4128-832A-8B4DF926F83F}" type="sibTrans" cxnId="{6825BC31-BBFD-4A27-8047-4FFC22FC5737}">
      <dgm:prSet/>
      <dgm:spPr/>
      <dgm:t>
        <a:bodyPr/>
        <a:lstStyle/>
        <a:p>
          <a:endParaRPr lang="en-US"/>
        </a:p>
      </dgm:t>
    </dgm:pt>
    <dgm:pt modelId="{A38139AE-8D7F-4F4A-92AA-8E8DBDBD3E7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CH"/>
            <a:t>Communication: </a:t>
          </a:r>
          <a:endParaRPr lang="en-US"/>
        </a:p>
      </dgm:t>
    </dgm:pt>
    <dgm:pt modelId="{21DDD371-C985-455A-B3F5-932F866922AA}" type="parTrans" cxnId="{F6DE1FB1-2FEA-44CB-B5BD-422F530AA67C}">
      <dgm:prSet/>
      <dgm:spPr/>
      <dgm:t>
        <a:bodyPr/>
        <a:lstStyle/>
        <a:p>
          <a:endParaRPr lang="en-US"/>
        </a:p>
      </dgm:t>
    </dgm:pt>
    <dgm:pt modelId="{EA30055E-592F-4C7A-9011-664B9CB58FB4}" type="sibTrans" cxnId="{F6DE1FB1-2FEA-44CB-B5BD-422F530AA67C}">
      <dgm:prSet/>
      <dgm:spPr/>
      <dgm:t>
        <a:bodyPr/>
        <a:lstStyle/>
        <a:p>
          <a:endParaRPr lang="en-US"/>
        </a:p>
      </dgm:t>
    </dgm:pt>
    <dgm:pt modelId="{4FB29FCA-50F7-4DA0-895C-9F7FEA4D9540}">
      <dgm:prSet/>
      <dgm:spPr/>
      <dgm:t>
        <a:bodyPr/>
        <a:lstStyle/>
        <a:p>
          <a:pPr>
            <a:lnSpc>
              <a:spcPct val="100000"/>
            </a:lnSpc>
          </a:pPr>
          <a:r>
            <a:rPr lang="de-CH"/>
            <a:t>REST API for interaction between EEG detector and game logic</a:t>
          </a:r>
          <a:endParaRPr lang="en-US"/>
        </a:p>
      </dgm:t>
    </dgm:pt>
    <dgm:pt modelId="{98BDCB0F-DFAD-41E3-BC55-9314A4034127}" type="parTrans" cxnId="{7EAA5FD8-C12C-403F-B9C5-82CC4F9B1CA6}">
      <dgm:prSet/>
      <dgm:spPr/>
      <dgm:t>
        <a:bodyPr/>
        <a:lstStyle/>
        <a:p>
          <a:endParaRPr lang="en-US"/>
        </a:p>
      </dgm:t>
    </dgm:pt>
    <dgm:pt modelId="{BD06FFED-3BF1-4D3D-9824-BCA20121DB84}" type="sibTrans" cxnId="{7EAA5FD8-C12C-403F-B9C5-82CC4F9B1CA6}">
      <dgm:prSet/>
      <dgm:spPr/>
      <dgm:t>
        <a:bodyPr/>
        <a:lstStyle/>
        <a:p>
          <a:endParaRPr lang="en-US"/>
        </a:p>
      </dgm:t>
    </dgm:pt>
    <dgm:pt modelId="{84D9A49D-6C83-4533-92B2-94C73548A92E}" type="pres">
      <dgm:prSet presAssocID="{87DBA1D9-A6B3-4FE7-8249-5C4D5E827DA1}" presName="root" presStyleCnt="0">
        <dgm:presLayoutVars>
          <dgm:dir/>
          <dgm:resizeHandles val="exact"/>
        </dgm:presLayoutVars>
      </dgm:prSet>
      <dgm:spPr/>
    </dgm:pt>
    <dgm:pt modelId="{B52FB1FB-4B99-40CD-B4BB-BC2B6C12FBAD}" type="pres">
      <dgm:prSet presAssocID="{20F5F24F-31C6-4610-AAA1-3FC80768226F}" presName="compNode" presStyleCnt="0"/>
      <dgm:spPr/>
    </dgm:pt>
    <dgm:pt modelId="{9F1F7BBA-552E-4D3C-BCE9-089579B1507D}" type="pres">
      <dgm:prSet presAssocID="{20F5F24F-31C6-4610-AAA1-3FC80768226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Zahnräder mit einfarbiger Füllung"/>
        </a:ext>
      </dgm:extLst>
    </dgm:pt>
    <dgm:pt modelId="{A01B6956-C554-49B4-9A0B-C158C60367B0}" type="pres">
      <dgm:prSet presAssocID="{20F5F24F-31C6-4610-AAA1-3FC80768226F}" presName="iconSpace" presStyleCnt="0"/>
      <dgm:spPr/>
    </dgm:pt>
    <dgm:pt modelId="{095C5A25-559F-44F7-B3D0-A8A2E796F2EC}" type="pres">
      <dgm:prSet presAssocID="{20F5F24F-31C6-4610-AAA1-3FC80768226F}" presName="parTx" presStyleLbl="revTx" presStyleIdx="0" presStyleCnt="6">
        <dgm:presLayoutVars>
          <dgm:chMax val="0"/>
          <dgm:chPref val="0"/>
        </dgm:presLayoutVars>
      </dgm:prSet>
      <dgm:spPr/>
    </dgm:pt>
    <dgm:pt modelId="{A317C6EB-E860-4CDB-A1D5-75A52FC3FFA5}" type="pres">
      <dgm:prSet presAssocID="{20F5F24F-31C6-4610-AAA1-3FC80768226F}" presName="txSpace" presStyleCnt="0"/>
      <dgm:spPr/>
    </dgm:pt>
    <dgm:pt modelId="{5047524E-43D3-4C9E-B860-6E0B26EDD5E6}" type="pres">
      <dgm:prSet presAssocID="{20F5F24F-31C6-4610-AAA1-3FC80768226F}" presName="desTx" presStyleLbl="revTx" presStyleIdx="1" presStyleCnt="6">
        <dgm:presLayoutVars/>
      </dgm:prSet>
      <dgm:spPr/>
    </dgm:pt>
    <dgm:pt modelId="{5DE634E1-4F67-4948-8CC0-1926DAEFC1D6}" type="pres">
      <dgm:prSet presAssocID="{A65E20D6-9516-4261-9831-7E3B7F3AFB11}" presName="sibTrans" presStyleCnt="0"/>
      <dgm:spPr/>
    </dgm:pt>
    <dgm:pt modelId="{2B5AC91F-9C10-4CA5-A9E4-3F89F759874F}" type="pres">
      <dgm:prSet presAssocID="{05D919D7-C40B-431F-8C6F-BD917FDA02A4}" presName="compNode" presStyleCnt="0"/>
      <dgm:spPr/>
    </dgm:pt>
    <dgm:pt modelId="{B833C705-7D06-401B-AD8C-EFEC5EC79A73}" type="pres">
      <dgm:prSet presAssocID="{05D919D7-C40B-431F-8C6F-BD917FDA02A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D0F725B2-A672-41F1-8B9A-7FD95260411C}" type="pres">
      <dgm:prSet presAssocID="{05D919D7-C40B-431F-8C6F-BD917FDA02A4}" presName="iconSpace" presStyleCnt="0"/>
      <dgm:spPr/>
    </dgm:pt>
    <dgm:pt modelId="{3F220FD6-F347-4942-A9B9-545C1316EDE4}" type="pres">
      <dgm:prSet presAssocID="{05D919D7-C40B-431F-8C6F-BD917FDA02A4}" presName="parTx" presStyleLbl="revTx" presStyleIdx="2" presStyleCnt="6">
        <dgm:presLayoutVars>
          <dgm:chMax val="0"/>
          <dgm:chPref val="0"/>
        </dgm:presLayoutVars>
      </dgm:prSet>
      <dgm:spPr/>
    </dgm:pt>
    <dgm:pt modelId="{E2D082CD-1C9B-4FCF-8D0C-8713652A3435}" type="pres">
      <dgm:prSet presAssocID="{05D919D7-C40B-431F-8C6F-BD917FDA02A4}" presName="txSpace" presStyleCnt="0"/>
      <dgm:spPr/>
    </dgm:pt>
    <dgm:pt modelId="{4DD92B33-4B3A-4FDF-8150-7C1AB16E412D}" type="pres">
      <dgm:prSet presAssocID="{05D919D7-C40B-431F-8C6F-BD917FDA02A4}" presName="desTx" presStyleLbl="revTx" presStyleIdx="3" presStyleCnt="6">
        <dgm:presLayoutVars/>
      </dgm:prSet>
      <dgm:spPr/>
    </dgm:pt>
    <dgm:pt modelId="{4247F531-96E0-4738-A1D4-F5CBB83C19FD}" type="pres">
      <dgm:prSet presAssocID="{283868FD-2C32-46C1-B9A9-955B99C40933}" presName="sibTrans" presStyleCnt="0"/>
      <dgm:spPr/>
    </dgm:pt>
    <dgm:pt modelId="{5C63FE42-0D35-485E-800A-35E0E5B34598}" type="pres">
      <dgm:prSet presAssocID="{A38139AE-8D7F-4F4A-92AA-8E8DBDBD3E73}" presName="compNode" presStyleCnt="0"/>
      <dgm:spPr/>
    </dgm:pt>
    <dgm:pt modelId="{76358B9B-07D9-4F81-9CE5-99212FCA4FCC}" type="pres">
      <dgm:prSet presAssocID="{A38139AE-8D7F-4F4A-92AA-8E8DBDBD3E7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ochladen mit einfarbiger Füllung"/>
        </a:ext>
      </dgm:extLst>
    </dgm:pt>
    <dgm:pt modelId="{7CA5625F-2378-4D87-B618-7079BC6E3CC7}" type="pres">
      <dgm:prSet presAssocID="{A38139AE-8D7F-4F4A-92AA-8E8DBDBD3E73}" presName="iconSpace" presStyleCnt="0"/>
      <dgm:spPr/>
    </dgm:pt>
    <dgm:pt modelId="{4B1DECDE-26E0-4CC4-A0B0-7FD9F0097897}" type="pres">
      <dgm:prSet presAssocID="{A38139AE-8D7F-4F4A-92AA-8E8DBDBD3E73}" presName="parTx" presStyleLbl="revTx" presStyleIdx="4" presStyleCnt="6">
        <dgm:presLayoutVars>
          <dgm:chMax val="0"/>
          <dgm:chPref val="0"/>
        </dgm:presLayoutVars>
      </dgm:prSet>
      <dgm:spPr/>
    </dgm:pt>
    <dgm:pt modelId="{BC289A40-5148-460D-ABA3-0EF616AF4687}" type="pres">
      <dgm:prSet presAssocID="{A38139AE-8D7F-4F4A-92AA-8E8DBDBD3E73}" presName="txSpace" presStyleCnt="0"/>
      <dgm:spPr/>
    </dgm:pt>
    <dgm:pt modelId="{E90557D7-D326-4C04-A889-E2947EDE5114}" type="pres">
      <dgm:prSet presAssocID="{A38139AE-8D7F-4F4A-92AA-8E8DBDBD3E73}" presName="desTx" presStyleLbl="revTx" presStyleIdx="5" presStyleCnt="6">
        <dgm:presLayoutVars/>
      </dgm:prSet>
      <dgm:spPr/>
    </dgm:pt>
  </dgm:ptLst>
  <dgm:cxnLst>
    <dgm:cxn modelId="{14D32816-0622-4BDB-AD85-1167C2A3639B}" srcId="{20F5F24F-31C6-4610-AAA1-3FC80768226F}" destId="{7055776C-5D88-4AC8-9B6F-C324A8A639A2}" srcOrd="0" destOrd="0" parTransId="{9C5F4A2D-4BD2-4CC6-A93C-ED56B5A61202}" sibTransId="{2DB30156-A3E0-44BF-8FE4-BD768054151D}"/>
    <dgm:cxn modelId="{7280DE23-45AA-4F26-9649-C6D99A597DB5}" type="presOf" srcId="{4FB29FCA-50F7-4DA0-895C-9F7FEA4D9540}" destId="{E90557D7-D326-4C04-A889-E2947EDE5114}" srcOrd="0" destOrd="0" presId="urn:microsoft.com/office/officeart/2018/2/layout/IconLabelDescriptionList"/>
    <dgm:cxn modelId="{6825BC31-BBFD-4A27-8047-4FFC22FC5737}" srcId="{05D919D7-C40B-431F-8C6F-BD917FDA02A4}" destId="{97374A79-E9A8-4926-9CFD-8082BF660307}" srcOrd="0" destOrd="0" parTransId="{B897AA27-41E9-4DEC-9FC5-E03BB51305B4}" sibTransId="{B1CA52BB-876D-4128-832A-8B4DF926F83F}"/>
    <dgm:cxn modelId="{2B835441-8644-4D91-8D98-FF544459BBAA}" type="presOf" srcId="{97374A79-E9A8-4926-9CFD-8082BF660307}" destId="{4DD92B33-4B3A-4FDF-8150-7C1AB16E412D}" srcOrd="0" destOrd="0" presId="urn:microsoft.com/office/officeart/2018/2/layout/IconLabelDescriptionList"/>
    <dgm:cxn modelId="{DE734068-649C-4D01-9C61-BEB8A12F4E18}" type="presOf" srcId="{A38139AE-8D7F-4F4A-92AA-8E8DBDBD3E73}" destId="{4B1DECDE-26E0-4CC4-A0B0-7FD9F0097897}" srcOrd="0" destOrd="0" presId="urn:microsoft.com/office/officeart/2018/2/layout/IconLabelDescriptionList"/>
    <dgm:cxn modelId="{0662D54B-4937-4133-8DA4-D75EE4852997}" srcId="{87DBA1D9-A6B3-4FE7-8249-5C4D5E827DA1}" destId="{05D919D7-C40B-431F-8C6F-BD917FDA02A4}" srcOrd="1" destOrd="0" parTransId="{FC159D9C-3095-42B8-AC66-4CDDE317ABD2}" sibTransId="{283868FD-2C32-46C1-B9A9-955B99C40933}"/>
    <dgm:cxn modelId="{F957158C-B112-4351-A862-FCB1CEA84236}" type="presOf" srcId="{87DBA1D9-A6B3-4FE7-8249-5C4D5E827DA1}" destId="{84D9A49D-6C83-4533-92B2-94C73548A92E}" srcOrd="0" destOrd="0" presId="urn:microsoft.com/office/officeart/2018/2/layout/IconLabelDescriptionList"/>
    <dgm:cxn modelId="{760BA99A-6820-4553-AC33-F07B13D12DE3}" srcId="{87DBA1D9-A6B3-4FE7-8249-5C4D5E827DA1}" destId="{20F5F24F-31C6-4610-AAA1-3FC80768226F}" srcOrd="0" destOrd="0" parTransId="{A1A9B425-A0A1-4775-9A32-124C15D5ECD8}" sibTransId="{A65E20D6-9516-4261-9831-7E3B7F3AFB11}"/>
    <dgm:cxn modelId="{F6DE1FB1-2FEA-44CB-B5BD-422F530AA67C}" srcId="{87DBA1D9-A6B3-4FE7-8249-5C4D5E827DA1}" destId="{A38139AE-8D7F-4F4A-92AA-8E8DBDBD3E73}" srcOrd="2" destOrd="0" parTransId="{21DDD371-C985-455A-B3F5-932F866922AA}" sibTransId="{EA30055E-592F-4C7A-9011-664B9CB58FB4}"/>
    <dgm:cxn modelId="{98B23FC2-8B43-4173-BC1F-351FD2FA1714}" type="presOf" srcId="{05D919D7-C40B-431F-8C6F-BD917FDA02A4}" destId="{3F220FD6-F347-4942-A9B9-545C1316EDE4}" srcOrd="0" destOrd="0" presId="urn:microsoft.com/office/officeart/2018/2/layout/IconLabelDescriptionList"/>
    <dgm:cxn modelId="{7EAA5FD8-C12C-403F-B9C5-82CC4F9B1CA6}" srcId="{A38139AE-8D7F-4F4A-92AA-8E8DBDBD3E73}" destId="{4FB29FCA-50F7-4DA0-895C-9F7FEA4D9540}" srcOrd="0" destOrd="0" parTransId="{98BDCB0F-DFAD-41E3-BC55-9314A4034127}" sibTransId="{BD06FFED-3BF1-4D3D-9824-BCA20121DB84}"/>
    <dgm:cxn modelId="{0E4F3DD9-A67A-404B-AF03-270F68F5F457}" type="presOf" srcId="{7055776C-5D88-4AC8-9B6F-C324A8A639A2}" destId="{5047524E-43D3-4C9E-B860-6E0B26EDD5E6}" srcOrd="0" destOrd="0" presId="urn:microsoft.com/office/officeart/2018/2/layout/IconLabelDescriptionList"/>
    <dgm:cxn modelId="{70165FDD-0CBF-42F9-92FE-07037517DC6E}" type="presOf" srcId="{20F5F24F-31C6-4610-AAA1-3FC80768226F}" destId="{095C5A25-559F-44F7-B3D0-A8A2E796F2EC}" srcOrd="0" destOrd="0" presId="urn:microsoft.com/office/officeart/2018/2/layout/IconLabelDescriptionList"/>
    <dgm:cxn modelId="{071B5119-BF72-4E83-A803-FF4973031366}" type="presParOf" srcId="{84D9A49D-6C83-4533-92B2-94C73548A92E}" destId="{B52FB1FB-4B99-40CD-B4BB-BC2B6C12FBAD}" srcOrd="0" destOrd="0" presId="urn:microsoft.com/office/officeart/2018/2/layout/IconLabelDescriptionList"/>
    <dgm:cxn modelId="{29A4D960-2A4E-48B4-B433-05B6B3314C52}" type="presParOf" srcId="{B52FB1FB-4B99-40CD-B4BB-BC2B6C12FBAD}" destId="{9F1F7BBA-552E-4D3C-BCE9-089579B1507D}" srcOrd="0" destOrd="0" presId="urn:microsoft.com/office/officeart/2018/2/layout/IconLabelDescriptionList"/>
    <dgm:cxn modelId="{203010AB-45FE-48C0-B1AE-12C59AD0E7BC}" type="presParOf" srcId="{B52FB1FB-4B99-40CD-B4BB-BC2B6C12FBAD}" destId="{A01B6956-C554-49B4-9A0B-C158C60367B0}" srcOrd="1" destOrd="0" presId="urn:microsoft.com/office/officeart/2018/2/layout/IconLabelDescriptionList"/>
    <dgm:cxn modelId="{5B42B247-A723-4B5B-84EA-8B87C92D650E}" type="presParOf" srcId="{B52FB1FB-4B99-40CD-B4BB-BC2B6C12FBAD}" destId="{095C5A25-559F-44F7-B3D0-A8A2E796F2EC}" srcOrd="2" destOrd="0" presId="urn:microsoft.com/office/officeart/2018/2/layout/IconLabelDescriptionList"/>
    <dgm:cxn modelId="{70436263-25DC-4D2A-B41A-A61A84EA13F0}" type="presParOf" srcId="{B52FB1FB-4B99-40CD-B4BB-BC2B6C12FBAD}" destId="{A317C6EB-E860-4CDB-A1D5-75A52FC3FFA5}" srcOrd="3" destOrd="0" presId="urn:microsoft.com/office/officeart/2018/2/layout/IconLabelDescriptionList"/>
    <dgm:cxn modelId="{BD79B61A-F0DD-4603-A30A-922C02BABB0F}" type="presParOf" srcId="{B52FB1FB-4B99-40CD-B4BB-BC2B6C12FBAD}" destId="{5047524E-43D3-4C9E-B860-6E0B26EDD5E6}" srcOrd="4" destOrd="0" presId="urn:microsoft.com/office/officeart/2018/2/layout/IconLabelDescriptionList"/>
    <dgm:cxn modelId="{4663E3A1-F751-47A6-BAF5-1502CBF2EAD9}" type="presParOf" srcId="{84D9A49D-6C83-4533-92B2-94C73548A92E}" destId="{5DE634E1-4F67-4948-8CC0-1926DAEFC1D6}" srcOrd="1" destOrd="0" presId="urn:microsoft.com/office/officeart/2018/2/layout/IconLabelDescriptionList"/>
    <dgm:cxn modelId="{8EE1F6BE-3796-4A09-A38B-C867470451EA}" type="presParOf" srcId="{84D9A49D-6C83-4533-92B2-94C73548A92E}" destId="{2B5AC91F-9C10-4CA5-A9E4-3F89F759874F}" srcOrd="2" destOrd="0" presId="urn:microsoft.com/office/officeart/2018/2/layout/IconLabelDescriptionList"/>
    <dgm:cxn modelId="{98EB72E1-F2BC-47F5-8D2D-AF7F653552B3}" type="presParOf" srcId="{2B5AC91F-9C10-4CA5-A9E4-3F89F759874F}" destId="{B833C705-7D06-401B-AD8C-EFEC5EC79A73}" srcOrd="0" destOrd="0" presId="urn:microsoft.com/office/officeart/2018/2/layout/IconLabelDescriptionList"/>
    <dgm:cxn modelId="{BE62869E-A8C7-4870-BF73-ABA6D6013CC5}" type="presParOf" srcId="{2B5AC91F-9C10-4CA5-A9E4-3F89F759874F}" destId="{D0F725B2-A672-41F1-8B9A-7FD95260411C}" srcOrd="1" destOrd="0" presId="urn:microsoft.com/office/officeart/2018/2/layout/IconLabelDescriptionList"/>
    <dgm:cxn modelId="{AEF995B5-59FB-416B-9120-8F18BB144A49}" type="presParOf" srcId="{2B5AC91F-9C10-4CA5-A9E4-3F89F759874F}" destId="{3F220FD6-F347-4942-A9B9-545C1316EDE4}" srcOrd="2" destOrd="0" presId="urn:microsoft.com/office/officeart/2018/2/layout/IconLabelDescriptionList"/>
    <dgm:cxn modelId="{9C1467A5-1C6A-492D-AE3E-BA053C91E534}" type="presParOf" srcId="{2B5AC91F-9C10-4CA5-A9E4-3F89F759874F}" destId="{E2D082CD-1C9B-4FCF-8D0C-8713652A3435}" srcOrd="3" destOrd="0" presId="urn:microsoft.com/office/officeart/2018/2/layout/IconLabelDescriptionList"/>
    <dgm:cxn modelId="{D2923379-6FE5-4B4A-A6FF-971536B58527}" type="presParOf" srcId="{2B5AC91F-9C10-4CA5-A9E4-3F89F759874F}" destId="{4DD92B33-4B3A-4FDF-8150-7C1AB16E412D}" srcOrd="4" destOrd="0" presId="urn:microsoft.com/office/officeart/2018/2/layout/IconLabelDescriptionList"/>
    <dgm:cxn modelId="{607847BF-5CA1-4787-BAD1-4B4472C17563}" type="presParOf" srcId="{84D9A49D-6C83-4533-92B2-94C73548A92E}" destId="{4247F531-96E0-4738-A1D4-F5CBB83C19FD}" srcOrd="3" destOrd="0" presId="urn:microsoft.com/office/officeart/2018/2/layout/IconLabelDescriptionList"/>
    <dgm:cxn modelId="{6D39900D-E122-40E6-9C1E-EE6445243CCD}" type="presParOf" srcId="{84D9A49D-6C83-4533-92B2-94C73548A92E}" destId="{5C63FE42-0D35-485E-800A-35E0E5B34598}" srcOrd="4" destOrd="0" presId="urn:microsoft.com/office/officeart/2018/2/layout/IconLabelDescriptionList"/>
    <dgm:cxn modelId="{2207A35D-9F0A-434D-831E-8B48DD21932B}" type="presParOf" srcId="{5C63FE42-0D35-485E-800A-35E0E5B34598}" destId="{76358B9B-07D9-4F81-9CE5-99212FCA4FCC}" srcOrd="0" destOrd="0" presId="urn:microsoft.com/office/officeart/2018/2/layout/IconLabelDescriptionList"/>
    <dgm:cxn modelId="{B9868B83-EB55-45A0-91CA-EC39ABB8FA4C}" type="presParOf" srcId="{5C63FE42-0D35-485E-800A-35E0E5B34598}" destId="{7CA5625F-2378-4D87-B618-7079BC6E3CC7}" srcOrd="1" destOrd="0" presId="urn:microsoft.com/office/officeart/2018/2/layout/IconLabelDescriptionList"/>
    <dgm:cxn modelId="{5EA71D3F-7C57-42A3-BD31-4498B1A97071}" type="presParOf" srcId="{5C63FE42-0D35-485E-800A-35E0E5B34598}" destId="{4B1DECDE-26E0-4CC4-A0B0-7FD9F0097897}" srcOrd="2" destOrd="0" presId="urn:microsoft.com/office/officeart/2018/2/layout/IconLabelDescriptionList"/>
    <dgm:cxn modelId="{6D0BB4BD-E966-4741-A8FD-2F66634DC0BF}" type="presParOf" srcId="{5C63FE42-0D35-485E-800A-35E0E5B34598}" destId="{BC289A40-5148-460D-ABA3-0EF616AF4687}" srcOrd="3" destOrd="0" presId="urn:microsoft.com/office/officeart/2018/2/layout/IconLabelDescriptionList"/>
    <dgm:cxn modelId="{235D0811-5D09-4803-A7E5-87C342F87B5D}" type="presParOf" srcId="{5C63FE42-0D35-485E-800A-35E0E5B34598}" destId="{E90557D7-D326-4C04-A889-E2947EDE5114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3FF6BA-031F-448F-96EF-5A6C59D69038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CH"/>
        </a:p>
      </dgm:t>
    </dgm:pt>
    <dgm:pt modelId="{D9FABC13-666F-4243-AF30-FB347DE23DCB}">
      <dgm:prSet phldrT="[Text]" phldr="0"/>
      <dgm:spPr/>
      <dgm:t>
        <a:bodyPr/>
        <a:lstStyle/>
        <a:p>
          <a:r>
            <a:rPr lang="de-CH" dirty="0"/>
            <a:t>EEG</a:t>
          </a:r>
        </a:p>
      </dgm:t>
    </dgm:pt>
    <dgm:pt modelId="{9BF361D5-5EA0-49EC-8EDC-7550FF2E5309}" type="parTrans" cxnId="{1FA5DFAC-7386-47BB-8D79-B21F3561AD24}">
      <dgm:prSet/>
      <dgm:spPr/>
      <dgm:t>
        <a:bodyPr/>
        <a:lstStyle/>
        <a:p>
          <a:endParaRPr lang="de-CH"/>
        </a:p>
      </dgm:t>
    </dgm:pt>
    <dgm:pt modelId="{83B3A2BF-189F-4CD6-8239-570E89CE27F6}" type="sibTrans" cxnId="{1FA5DFAC-7386-47BB-8D79-B21F3561AD24}">
      <dgm:prSet/>
      <dgm:spPr/>
      <dgm:t>
        <a:bodyPr/>
        <a:lstStyle/>
        <a:p>
          <a:endParaRPr lang="de-CH"/>
        </a:p>
      </dgm:t>
    </dgm:pt>
    <dgm:pt modelId="{2FBE9366-BF93-4E77-9FE7-DA0AA2F6CFB1}">
      <dgm:prSet phldrT="[Text]" phldr="0"/>
      <dgm:spPr/>
      <dgm:t>
        <a:bodyPr/>
        <a:lstStyle/>
        <a:p>
          <a:r>
            <a:rPr lang="de-CH" dirty="0" err="1"/>
            <a:t>Filtering</a:t>
          </a:r>
          <a:endParaRPr lang="de-CH" dirty="0"/>
        </a:p>
      </dgm:t>
    </dgm:pt>
    <dgm:pt modelId="{8EF3D171-6A10-42B0-B938-90B75DC717A5}" type="parTrans" cxnId="{342340BB-07D9-4FC1-ADD7-BC9ACD2CCB3C}">
      <dgm:prSet/>
      <dgm:spPr/>
      <dgm:t>
        <a:bodyPr/>
        <a:lstStyle/>
        <a:p>
          <a:endParaRPr lang="de-CH"/>
        </a:p>
      </dgm:t>
    </dgm:pt>
    <dgm:pt modelId="{5F5EEECD-EAD4-420C-A176-0B045CCEC3B9}" type="sibTrans" cxnId="{342340BB-07D9-4FC1-ADD7-BC9ACD2CCB3C}">
      <dgm:prSet/>
      <dgm:spPr/>
      <dgm:t>
        <a:bodyPr/>
        <a:lstStyle/>
        <a:p>
          <a:endParaRPr lang="de-CH"/>
        </a:p>
      </dgm:t>
    </dgm:pt>
    <dgm:pt modelId="{FE3FC756-3B87-4DA5-A923-8529F9080D4C}">
      <dgm:prSet phldrT="[Text]" phldr="0"/>
      <dgm:spPr/>
      <dgm:t>
        <a:bodyPr/>
        <a:lstStyle/>
        <a:p>
          <a:r>
            <a:rPr lang="de-CH" dirty="0"/>
            <a:t>Threshold Computing</a:t>
          </a:r>
        </a:p>
      </dgm:t>
    </dgm:pt>
    <dgm:pt modelId="{0E7732A2-9CDC-4C02-8D96-14B56CAF4021}" type="parTrans" cxnId="{A2D5E83D-692C-4439-B4C3-A4795B4EAED6}">
      <dgm:prSet/>
      <dgm:spPr/>
      <dgm:t>
        <a:bodyPr/>
        <a:lstStyle/>
        <a:p>
          <a:endParaRPr lang="de-CH"/>
        </a:p>
      </dgm:t>
    </dgm:pt>
    <dgm:pt modelId="{3BAB0BA4-D7E4-4004-8FB0-94A030B1720F}" type="sibTrans" cxnId="{A2D5E83D-692C-4439-B4C3-A4795B4EAED6}">
      <dgm:prSet/>
      <dgm:spPr/>
      <dgm:t>
        <a:bodyPr/>
        <a:lstStyle/>
        <a:p>
          <a:endParaRPr lang="de-CH"/>
        </a:p>
      </dgm:t>
    </dgm:pt>
    <dgm:pt modelId="{A33FD67B-04D8-4F88-B678-2E78D611A45B}">
      <dgm:prSet phldrT="[Text]" phldr="0"/>
      <dgm:spPr/>
      <dgm:t>
        <a:bodyPr/>
        <a:lstStyle/>
        <a:p>
          <a:r>
            <a:rPr lang="de-CH"/>
            <a:t>Blink Detection</a:t>
          </a:r>
          <a:endParaRPr lang="de-CH" dirty="0"/>
        </a:p>
      </dgm:t>
    </dgm:pt>
    <dgm:pt modelId="{AB978F57-8A82-470E-A398-178275FFAA85}" type="parTrans" cxnId="{FE47281D-1DAA-42EC-8359-D13F5C3BE7FA}">
      <dgm:prSet/>
      <dgm:spPr/>
      <dgm:t>
        <a:bodyPr/>
        <a:lstStyle/>
        <a:p>
          <a:endParaRPr lang="de-CH"/>
        </a:p>
      </dgm:t>
    </dgm:pt>
    <dgm:pt modelId="{56EF40EE-1D37-41AA-A8F8-CA74174C13CB}" type="sibTrans" cxnId="{FE47281D-1DAA-42EC-8359-D13F5C3BE7FA}">
      <dgm:prSet/>
      <dgm:spPr/>
      <dgm:t>
        <a:bodyPr/>
        <a:lstStyle/>
        <a:p>
          <a:endParaRPr lang="de-CH"/>
        </a:p>
      </dgm:t>
    </dgm:pt>
    <dgm:pt modelId="{D2B6E5B8-B4A3-4EBB-BE95-8C279B669010}">
      <dgm:prSet phldrT="[Text]" phldr="0"/>
      <dgm:spPr/>
      <dgm:t>
        <a:bodyPr/>
        <a:lstStyle/>
        <a:p>
          <a:r>
            <a:rPr lang="de-CH"/>
            <a:t>Paddle Control</a:t>
          </a:r>
          <a:endParaRPr lang="de-CH" dirty="0"/>
        </a:p>
      </dgm:t>
    </dgm:pt>
    <dgm:pt modelId="{4178C782-F35C-4D29-83DA-1E03C60113E7}" type="parTrans" cxnId="{5F2F919A-CE00-432A-A68B-3421DB5B9D01}">
      <dgm:prSet/>
      <dgm:spPr/>
      <dgm:t>
        <a:bodyPr/>
        <a:lstStyle/>
        <a:p>
          <a:endParaRPr lang="de-CH"/>
        </a:p>
      </dgm:t>
    </dgm:pt>
    <dgm:pt modelId="{C69F15FE-92B4-4AE2-AE5D-556B074A571F}" type="sibTrans" cxnId="{5F2F919A-CE00-432A-A68B-3421DB5B9D01}">
      <dgm:prSet/>
      <dgm:spPr/>
      <dgm:t>
        <a:bodyPr/>
        <a:lstStyle/>
        <a:p>
          <a:endParaRPr lang="de-CH"/>
        </a:p>
      </dgm:t>
    </dgm:pt>
    <dgm:pt modelId="{DF28C83E-243A-4CD9-A12C-3DCE51B2DDEE}" type="pres">
      <dgm:prSet presAssocID="{643FF6BA-031F-448F-96EF-5A6C59D69038}" presName="Name0" presStyleCnt="0">
        <dgm:presLayoutVars>
          <dgm:dir/>
          <dgm:resizeHandles val="exact"/>
        </dgm:presLayoutVars>
      </dgm:prSet>
      <dgm:spPr/>
    </dgm:pt>
    <dgm:pt modelId="{35BBEEEF-10B0-4468-8BFD-7F9551230565}" type="pres">
      <dgm:prSet presAssocID="{D9FABC13-666F-4243-AF30-FB347DE23DCB}" presName="node" presStyleLbl="node1" presStyleIdx="0" presStyleCnt="5">
        <dgm:presLayoutVars>
          <dgm:bulletEnabled val="1"/>
        </dgm:presLayoutVars>
      </dgm:prSet>
      <dgm:spPr/>
    </dgm:pt>
    <dgm:pt modelId="{C162CD8F-7E43-45A1-BA60-C8D9F92D7146}" type="pres">
      <dgm:prSet presAssocID="{83B3A2BF-189F-4CD6-8239-570E89CE27F6}" presName="sibTrans" presStyleLbl="sibTrans2D1" presStyleIdx="0" presStyleCnt="4"/>
      <dgm:spPr/>
    </dgm:pt>
    <dgm:pt modelId="{3EC5041E-F422-4CE8-AC8C-8723E5F5AEFC}" type="pres">
      <dgm:prSet presAssocID="{83B3A2BF-189F-4CD6-8239-570E89CE27F6}" presName="connectorText" presStyleLbl="sibTrans2D1" presStyleIdx="0" presStyleCnt="4"/>
      <dgm:spPr/>
    </dgm:pt>
    <dgm:pt modelId="{45B4983C-F82C-4A1D-989E-D5623B14830D}" type="pres">
      <dgm:prSet presAssocID="{2FBE9366-BF93-4E77-9FE7-DA0AA2F6CFB1}" presName="node" presStyleLbl="node1" presStyleIdx="1" presStyleCnt="5">
        <dgm:presLayoutVars>
          <dgm:bulletEnabled val="1"/>
        </dgm:presLayoutVars>
      </dgm:prSet>
      <dgm:spPr/>
    </dgm:pt>
    <dgm:pt modelId="{14F9BD89-2BE0-4232-B1E3-073BA4151B26}" type="pres">
      <dgm:prSet presAssocID="{5F5EEECD-EAD4-420C-A176-0B045CCEC3B9}" presName="sibTrans" presStyleLbl="sibTrans2D1" presStyleIdx="1" presStyleCnt="4"/>
      <dgm:spPr/>
    </dgm:pt>
    <dgm:pt modelId="{2FDC58D0-0AE9-4B20-A77A-E7010F8F87A1}" type="pres">
      <dgm:prSet presAssocID="{5F5EEECD-EAD4-420C-A176-0B045CCEC3B9}" presName="connectorText" presStyleLbl="sibTrans2D1" presStyleIdx="1" presStyleCnt="4"/>
      <dgm:spPr/>
    </dgm:pt>
    <dgm:pt modelId="{CE167052-83ED-4CDC-BC21-2B8C03118F06}" type="pres">
      <dgm:prSet presAssocID="{FE3FC756-3B87-4DA5-A923-8529F9080D4C}" presName="node" presStyleLbl="node1" presStyleIdx="2" presStyleCnt="5">
        <dgm:presLayoutVars>
          <dgm:bulletEnabled val="1"/>
        </dgm:presLayoutVars>
      </dgm:prSet>
      <dgm:spPr/>
    </dgm:pt>
    <dgm:pt modelId="{1797BE96-B065-4B11-8F6C-853731C53E94}" type="pres">
      <dgm:prSet presAssocID="{3BAB0BA4-D7E4-4004-8FB0-94A030B1720F}" presName="sibTrans" presStyleLbl="sibTrans2D1" presStyleIdx="2" presStyleCnt="4"/>
      <dgm:spPr/>
    </dgm:pt>
    <dgm:pt modelId="{687FA74A-29CC-4AF1-8FFB-252E6EA5CF21}" type="pres">
      <dgm:prSet presAssocID="{3BAB0BA4-D7E4-4004-8FB0-94A030B1720F}" presName="connectorText" presStyleLbl="sibTrans2D1" presStyleIdx="2" presStyleCnt="4"/>
      <dgm:spPr/>
    </dgm:pt>
    <dgm:pt modelId="{45BC172B-A898-47A5-B537-3F9565CD7FD3}" type="pres">
      <dgm:prSet presAssocID="{A33FD67B-04D8-4F88-B678-2E78D611A45B}" presName="node" presStyleLbl="node1" presStyleIdx="3" presStyleCnt="5">
        <dgm:presLayoutVars>
          <dgm:bulletEnabled val="1"/>
        </dgm:presLayoutVars>
      </dgm:prSet>
      <dgm:spPr/>
    </dgm:pt>
    <dgm:pt modelId="{9D4528AA-8670-4D37-A113-87B2640BEB20}" type="pres">
      <dgm:prSet presAssocID="{56EF40EE-1D37-41AA-A8F8-CA74174C13CB}" presName="sibTrans" presStyleLbl="sibTrans2D1" presStyleIdx="3" presStyleCnt="4"/>
      <dgm:spPr/>
    </dgm:pt>
    <dgm:pt modelId="{C5F24207-8CD9-4C4E-A59F-FA791EC252CF}" type="pres">
      <dgm:prSet presAssocID="{56EF40EE-1D37-41AA-A8F8-CA74174C13CB}" presName="connectorText" presStyleLbl="sibTrans2D1" presStyleIdx="3" presStyleCnt="4"/>
      <dgm:spPr/>
    </dgm:pt>
    <dgm:pt modelId="{2641AE88-15B6-4155-9254-082DA8291EB0}" type="pres">
      <dgm:prSet presAssocID="{D2B6E5B8-B4A3-4EBB-BE95-8C279B669010}" presName="node" presStyleLbl="node1" presStyleIdx="4" presStyleCnt="5">
        <dgm:presLayoutVars>
          <dgm:bulletEnabled val="1"/>
        </dgm:presLayoutVars>
      </dgm:prSet>
      <dgm:spPr/>
    </dgm:pt>
  </dgm:ptLst>
  <dgm:cxnLst>
    <dgm:cxn modelId="{FE47281D-1DAA-42EC-8359-D13F5C3BE7FA}" srcId="{643FF6BA-031F-448F-96EF-5A6C59D69038}" destId="{A33FD67B-04D8-4F88-B678-2E78D611A45B}" srcOrd="3" destOrd="0" parTransId="{AB978F57-8A82-470E-A398-178275FFAA85}" sibTransId="{56EF40EE-1D37-41AA-A8F8-CA74174C13CB}"/>
    <dgm:cxn modelId="{A2D5E83D-692C-4439-B4C3-A4795B4EAED6}" srcId="{643FF6BA-031F-448F-96EF-5A6C59D69038}" destId="{FE3FC756-3B87-4DA5-A923-8529F9080D4C}" srcOrd="2" destOrd="0" parTransId="{0E7732A2-9CDC-4C02-8D96-14B56CAF4021}" sibTransId="{3BAB0BA4-D7E4-4004-8FB0-94A030B1720F}"/>
    <dgm:cxn modelId="{56A6FA3E-CC16-44AB-8E46-F04189676B2F}" type="presOf" srcId="{A33FD67B-04D8-4F88-B678-2E78D611A45B}" destId="{45BC172B-A898-47A5-B537-3F9565CD7FD3}" srcOrd="0" destOrd="0" presId="urn:microsoft.com/office/officeart/2005/8/layout/process1"/>
    <dgm:cxn modelId="{37797D5C-7BEB-41B0-B94E-500D0EBFA959}" type="presOf" srcId="{3BAB0BA4-D7E4-4004-8FB0-94A030B1720F}" destId="{1797BE96-B065-4B11-8F6C-853731C53E94}" srcOrd="0" destOrd="0" presId="urn:microsoft.com/office/officeart/2005/8/layout/process1"/>
    <dgm:cxn modelId="{0886E249-9B77-4920-B747-32CFEFE5D2E7}" type="presOf" srcId="{3BAB0BA4-D7E4-4004-8FB0-94A030B1720F}" destId="{687FA74A-29CC-4AF1-8FFB-252E6EA5CF21}" srcOrd="1" destOrd="0" presId="urn:microsoft.com/office/officeart/2005/8/layout/process1"/>
    <dgm:cxn modelId="{9388266E-1641-4955-A5E0-47F8A49E3A07}" type="presOf" srcId="{5F5EEECD-EAD4-420C-A176-0B045CCEC3B9}" destId="{14F9BD89-2BE0-4232-B1E3-073BA4151B26}" srcOrd="0" destOrd="0" presId="urn:microsoft.com/office/officeart/2005/8/layout/process1"/>
    <dgm:cxn modelId="{AD179953-6697-4FB3-96E4-89CE55C99A2C}" type="presOf" srcId="{D9FABC13-666F-4243-AF30-FB347DE23DCB}" destId="{35BBEEEF-10B0-4468-8BFD-7F9551230565}" srcOrd="0" destOrd="0" presId="urn:microsoft.com/office/officeart/2005/8/layout/process1"/>
    <dgm:cxn modelId="{3E787477-68E3-4D5F-9AA4-819BEBA1C278}" type="presOf" srcId="{56EF40EE-1D37-41AA-A8F8-CA74174C13CB}" destId="{9D4528AA-8670-4D37-A113-87B2640BEB20}" srcOrd="0" destOrd="0" presId="urn:microsoft.com/office/officeart/2005/8/layout/process1"/>
    <dgm:cxn modelId="{D27A127F-0B63-4A5B-BC7D-FCA8EABA2EC4}" type="presOf" srcId="{FE3FC756-3B87-4DA5-A923-8529F9080D4C}" destId="{CE167052-83ED-4CDC-BC21-2B8C03118F06}" srcOrd="0" destOrd="0" presId="urn:microsoft.com/office/officeart/2005/8/layout/process1"/>
    <dgm:cxn modelId="{7D7CC480-1749-4B23-83D7-BEF3663DC1D9}" type="presOf" srcId="{5F5EEECD-EAD4-420C-A176-0B045CCEC3B9}" destId="{2FDC58D0-0AE9-4B20-A77A-E7010F8F87A1}" srcOrd="1" destOrd="0" presId="urn:microsoft.com/office/officeart/2005/8/layout/process1"/>
    <dgm:cxn modelId="{B6DE6B83-424B-4942-8517-823CD2EA280F}" type="presOf" srcId="{D2B6E5B8-B4A3-4EBB-BE95-8C279B669010}" destId="{2641AE88-15B6-4155-9254-082DA8291EB0}" srcOrd="0" destOrd="0" presId="urn:microsoft.com/office/officeart/2005/8/layout/process1"/>
    <dgm:cxn modelId="{64BF8C8B-4673-49ED-A571-8D68ECC1D319}" type="presOf" srcId="{643FF6BA-031F-448F-96EF-5A6C59D69038}" destId="{DF28C83E-243A-4CD9-A12C-3DCE51B2DDEE}" srcOrd="0" destOrd="0" presId="urn:microsoft.com/office/officeart/2005/8/layout/process1"/>
    <dgm:cxn modelId="{480E298C-C631-4EDB-9868-51089C668259}" type="presOf" srcId="{56EF40EE-1D37-41AA-A8F8-CA74174C13CB}" destId="{C5F24207-8CD9-4C4E-A59F-FA791EC252CF}" srcOrd="1" destOrd="0" presId="urn:microsoft.com/office/officeart/2005/8/layout/process1"/>
    <dgm:cxn modelId="{5F2F919A-CE00-432A-A68B-3421DB5B9D01}" srcId="{643FF6BA-031F-448F-96EF-5A6C59D69038}" destId="{D2B6E5B8-B4A3-4EBB-BE95-8C279B669010}" srcOrd="4" destOrd="0" parTransId="{4178C782-F35C-4D29-83DA-1E03C60113E7}" sibTransId="{C69F15FE-92B4-4AE2-AE5D-556B074A571F}"/>
    <dgm:cxn modelId="{05EF99A2-6D90-484C-8087-91D72A5C5336}" type="presOf" srcId="{2FBE9366-BF93-4E77-9FE7-DA0AA2F6CFB1}" destId="{45B4983C-F82C-4A1D-989E-D5623B14830D}" srcOrd="0" destOrd="0" presId="urn:microsoft.com/office/officeart/2005/8/layout/process1"/>
    <dgm:cxn modelId="{2A3426A5-FE16-469A-8D06-02A5CFAA5A07}" type="presOf" srcId="{83B3A2BF-189F-4CD6-8239-570E89CE27F6}" destId="{3EC5041E-F422-4CE8-AC8C-8723E5F5AEFC}" srcOrd="1" destOrd="0" presId="urn:microsoft.com/office/officeart/2005/8/layout/process1"/>
    <dgm:cxn modelId="{1FA5DFAC-7386-47BB-8D79-B21F3561AD24}" srcId="{643FF6BA-031F-448F-96EF-5A6C59D69038}" destId="{D9FABC13-666F-4243-AF30-FB347DE23DCB}" srcOrd="0" destOrd="0" parTransId="{9BF361D5-5EA0-49EC-8EDC-7550FF2E5309}" sibTransId="{83B3A2BF-189F-4CD6-8239-570E89CE27F6}"/>
    <dgm:cxn modelId="{342340BB-07D9-4FC1-ADD7-BC9ACD2CCB3C}" srcId="{643FF6BA-031F-448F-96EF-5A6C59D69038}" destId="{2FBE9366-BF93-4E77-9FE7-DA0AA2F6CFB1}" srcOrd="1" destOrd="0" parTransId="{8EF3D171-6A10-42B0-B938-90B75DC717A5}" sibTransId="{5F5EEECD-EAD4-420C-A176-0B045CCEC3B9}"/>
    <dgm:cxn modelId="{06B295E3-5DE7-4489-9F53-BBEB3C8F3F3C}" type="presOf" srcId="{83B3A2BF-189F-4CD6-8239-570E89CE27F6}" destId="{C162CD8F-7E43-45A1-BA60-C8D9F92D7146}" srcOrd="0" destOrd="0" presId="urn:microsoft.com/office/officeart/2005/8/layout/process1"/>
    <dgm:cxn modelId="{14D5E105-FBA3-4B5C-824C-DB90B52BC1D1}" type="presParOf" srcId="{DF28C83E-243A-4CD9-A12C-3DCE51B2DDEE}" destId="{35BBEEEF-10B0-4468-8BFD-7F9551230565}" srcOrd="0" destOrd="0" presId="urn:microsoft.com/office/officeart/2005/8/layout/process1"/>
    <dgm:cxn modelId="{C5E5CE37-DEEA-4362-B1C0-DA8B8AC8413B}" type="presParOf" srcId="{DF28C83E-243A-4CD9-A12C-3DCE51B2DDEE}" destId="{C162CD8F-7E43-45A1-BA60-C8D9F92D7146}" srcOrd="1" destOrd="0" presId="urn:microsoft.com/office/officeart/2005/8/layout/process1"/>
    <dgm:cxn modelId="{58CD3D10-D74F-405E-B913-9870FA5B68F3}" type="presParOf" srcId="{C162CD8F-7E43-45A1-BA60-C8D9F92D7146}" destId="{3EC5041E-F422-4CE8-AC8C-8723E5F5AEFC}" srcOrd="0" destOrd="0" presId="urn:microsoft.com/office/officeart/2005/8/layout/process1"/>
    <dgm:cxn modelId="{B36EA9F2-8880-4854-AD0D-85B171142247}" type="presParOf" srcId="{DF28C83E-243A-4CD9-A12C-3DCE51B2DDEE}" destId="{45B4983C-F82C-4A1D-989E-D5623B14830D}" srcOrd="2" destOrd="0" presId="urn:microsoft.com/office/officeart/2005/8/layout/process1"/>
    <dgm:cxn modelId="{4D0BE197-3588-4138-AC39-48A573BB6532}" type="presParOf" srcId="{DF28C83E-243A-4CD9-A12C-3DCE51B2DDEE}" destId="{14F9BD89-2BE0-4232-B1E3-073BA4151B26}" srcOrd="3" destOrd="0" presId="urn:microsoft.com/office/officeart/2005/8/layout/process1"/>
    <dgm:cxn modelId="{A0CB6134-B165-441A-9DDD-5199D2F7D153}" type="presParOf" srcId="{14F9BD89-2BE0-4232-B1E3-073BA4151B26}" destId="{2FDC58D0-0AE9-4B20-A77A-E7010F8F87A1}" srcOrd="0" destOrd="0" presId="urn:microsoft.com/office/officeart/2005/8/layout/process1"/>
    <dgm:cxn modelId="{92534D3E-C811-40C5-963D-D8BEEC8076CE}" type="presParOf" srcId="{DF28C83E-243A-4CD9-A12C-3DCE51B2DDEE}" destId="{CE167052-83ED-4CDC-BC21-2B8C03118F06}" srcOrd="4" destOrd="0" presId="urn:microsoft.com/office/officeart/2005/8/layout/process1"/>
    <dgm:cxn modelId="{1974AA79-2319-473B-9E62-B13A56C0E607}" type="presParOf" srcId="{DF28C83E-243A-4CD9-A12C-3DCE51B2DDEE}" destId="{1797BE96-B065-4B11-8F6C-853731C53E94}" srcOrd="5" destOrd="0" presId="urn:microsoft.com/office/officeart/2005/8/layout/process1"/>
    <dgm:cxn modelId="{66C821C5-0C7B-4CF1-9C1D-EDB1D69C8DE8}" type="presParOf" srcId="{1797BE96-B065-4B11-8F6C-853731C53E94}" destId="{687FA74A-29CC-4AF1-8FFB-252E6EA5CF21}" srcOrd="0" destOrd="0" presId="urn:microsoft.com/office/officeart/2005/8/layout/process1"/>
    <dgm:cxn modelId="{4643383F-D23D-469B-A6C8-0DFC0B71AFC9}" type="presParOf" srcId="{DF28C83E-243A-4CD9-A12C-3DCE51B2DDEE}" destId="{45BC172B-A898-47A5-B537-3F9565CD7FD3}" srcOrd="6" destOrd="0" presId="urn:microsoft.com/office/officeart/2005/8/layout/process1"/>
    <dgm:cxn modelId="{9D2E8F64-85ED-4E36-9B20-B7591D381DD1}" type="presParOf" srcId="{DF28C83E-243A-4CD9-A12C-3DCE51B2DDEE}" destId="{9D4528AA-8670-4D37-A113-87B2640BEB20}" srcOrd="7" destOrd="0" presId="urn:microsoft.com/office/officeart/2005/8/layout/process1"/>
    <dgm:cxn modelId="{FEDB5F25-0697-4157-9B61-6187DBC6A0B6}" type="presParOf" srcId="{9D4528AA-8670-4D37-A113-87B2640BEB20}" destId="{C5F24207-8CD9-4C4E-A59F-FA791EC252CF}" srcOrd="0" destOrd="0" presId="urn:microsoft.com/office/officeart/2005/8/layout/process1"/>
    <dgm:cxn modelId="{D19AC618-F802-42F6-BBD4-5F8F32DB068E}" type="presParOf" srcId="{DF28C83E-243A-4CD9-A12C-3DCE51B2DDEE}" destId="{2641AE88-15B6-4155-9254-082DA8291EB0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F7BBA-552E-4D3C-BCE9-089579B1507D}">
      <dsp:nvSpPr>
        <dsp:cNvPr id="0" name=""/>
        <dsp:cNvSpPr/>
      </dsp:nvSpPr>
      <dsp:spPr>
        <a:xfrm>
          <a:off x="393" y="912654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5C5A25-559F-44F7-B3D0-A8A2E796F2EC}">
      <dsp:nvSpPr>
        <dsp:cNvPr id="0" name=""/>
        <dsp:cNvSpPr/>
      </dsp:nvSpPr>
      <dsp:spPr>
        <a:xfrm>
          <a:off x="393" y="211983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CH" sz="3000" kern="1200"/>
            <a:t>Backend: </a:t>
          </a:r>
          <a:endParaRPr lang="en-US" sz="3000" kern="1200"/>
        </a:p>
      </dsp:txBody>
      <dsp:txXfrm>
        <a:off x="393" y="2119836"/>
        <a:ext cx="3138750" cy="470812"/>
      </dsp:txXfrm>
    </dsp:sp>
    <dsp:sp modelId="{5047524E-43D3-4C9E-B860-6E0B26EDD5E6}">
      <dsp:nvSpPr>
        <dsp:cNvPr id="0" name=""/>
        <dsp:cNvSpPr/>
      </dsp:nvSpPr>
      <dsp:spPr>
        <a:xfrm>
          <a:off x="393" y="2641169"/>
          <a:ext cx="3138750" cy="797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kern="1200"/>
            <a:t>Python + Flask for data streaming, signal processing and blink detection</a:t>
          </a:r>
          <a:endParaRPr lang="en-US" sz="1700" kern="1200"/>
        </a:p>
      </dsp:txBody>
      <dsp:txXfrm>
        <a:off x="393" y="2641169"/>
        <a:ext cx="3138750" cy="797513"/>
      </dsp:txXfrm>
    </dsp:sp>
    <dsp:sp modelId="{B833C705-7D06-401B-AD8C-EFEC5EC79A73}">
      <dsp:nvSpPr>
        <dsp:cNvPr id="0" name=""/>
        <dsp:cNvSpPr/>
      </dsp:nvSpPr>
      <dsp:spPr>
        <a:xfrm>
          <a:off x="3688424" y="912654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220FD6-F347-4942-A9B9-545C1316EDE4}">
      <dsp:nvSpPr>
        <dsp:cNvPr id="0" name=""/>
        <dsp:cNvSpPr/>
      </dsp:nvSpPr>
      <dsp:spPr>
        <a:xfrm>
          <a:off x="3688424" y="211983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CH" sz="3000" kern="1200"/>
            <a:t>Frontend: </a:t>
          </a:r>
          <a:endParaRPr lang="en-US" sz="3000" kern="1200"/>
        </a:p>
      </dsp:txBody>
      <dsp:txXfrm>
        <a:off x="3688424" y="2119836"/>
        <a:ext cx="3138750" cy="470812"/>
      </dsp:txXfrm>
    </dsp:sp>
    <dsp:sp modelId="{4DD92B33-4B3A-4FDF-8150-7C1AB16E412D}">
      <dsp:nvSpPr>
        <dsp:cNvPr id="0" name=""/>
        <dsp:cNvSpPr/>
      </dsp:nvSpPr>
      <dsp:spPr>
        <a:xfrm>
          <a:off x="3688424" y="2641169"/>
          <a:ext cx="3138750" cy="797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kern="1200"/>
            <a:t>HTML5 and JavaScript for interface and gameplay</a:t>
          </a:r>
          <a:endParaRPr lang="en-US" sz="1700" kern="1200"/>
        </a:p>
      </dsp:txBody>
      <dsp:txXfrm>
        <a:off x="3688424" y="2641169"/>
        <a:ext cx="3138750" cy="797513"/>
      </dsp:txXfrm>
    </dsp:sp>
    <dsp:sp modelId="{76358B9B-07D9-4F81-9CE5-99212FCA4FCC}">
      <dsp:nvSpPr>
        <dsp:cNvPr id="0" name=""/>
        <dsp:cNvSpPr/>
      </dsp:nvSpPr>
      <dsp:spPr>
        <a:xfrm>
          <a:off x="7376455" y="912654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1DECDE-26E0-4CC4-A0B0-7FD9F0097897}">
      <dsp:nvSpPr>
        <dsp:cNvPr id="0" name=""/>
        <dsp:cNvSpPr/>
      </dsp:nvSpPr>
      <dsp:spPr>
        <a:xfrm>
          <a:off x="7376455" y="211983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CH" sz="3000" kern="1200"/>
            <a:t>Communication: </a:t>
          </a:r>
          <a:endParaRPr lang="en-US" sz="3000" kern="1200"/>
        </a:p>
      </dsp:txBody>
      <dsp:txXfrm>
        <a:off x="7376455" y="2119836"/>
        <a:ext cx="3138750" cy="470812"/>
      </dsp:txXfrm>
    </dsp:sp>
    <dsp:sp modelId="{E90557D7-D326-4C04-A889-E2947EDE5114}">
      <dsp:nvSpPr>
        <dsp:cNvPr id="0" name=""/>
        <dsp:cNvSpPr/>
      </dsp:nvSpPr>
      <dsp:spPr>
        <a:xfrm>
          <a:off x="7376455" y="2641169"/>
          <a:ext cx="3138750" cy="797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kern="1200"/>
            <a:t>REST API for interaction between EEG detector and game logic</a:t>
          </a:r>
          <a:endParaRPr lang="en-US" sz="1700" kern="1200"/>
        </a:p>
      </dsp:txBody>
      <dsp:txXfrm>
        <a:off x="7376455" y="2641169"/>
        <a:ext cx="3138750" cy="7975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BBEEEF-10B0-4468-8BFD-7F9551230565}">
      <dsp:nvSpPr>
        <dsp:cNvPr id="0" name=""/>
        <dsp:cNvSpPr/>
      </dsp:nvSpPr>
      <dsp:spPr>
        <a:xfrm>
          <a:off x="5134" y="526368"/>
          <a:ext cx="1591716" cy="9550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300" kern="1200" dirty="0"/>
            <a:t>EEG</a:t>
          </a:r>
        </a:p>
      </dsp:txBody>
      <dsp:txXfrm>
        <a:off x="33106" y="554340"/>
        <a:ext cx="1535772" cy="899085"/>
      </dsp:txXfrm>
    </dsp:sp>
    <dsp:sp modelId="{C162CD8F-7E43-45A1-BA60-C8D9F92D7146}">
      <dsp:nvSpPr>
        <dsp:cNvPr id="0" name=""/>
        <dsp:cNvSpPr/>
      </dsp:nvSpPr>
      <dsp:spPr>
        <a:xfrm>
          <a:off x="1756022" y="806510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600" kern="1200"/>
        </a:p>
      </dsp:txBody>
      <dsp:txXfrm>
        <a:off x="1756022" y="885459"/>
        <a:ext cx="236210" cy="236847"/>
      </dsp:txXfrm>
    </dsp:sp>
    <dsp:sp modelId="{45B4983C-F82C-4A1D-989E-D5623B14830D}">
      <dsp:nvSpPr>
        <dsp:cNvPr id="0" name=""/>
        <dsp:cNvSpPr/>
      </dsp:nvSpPr>
      <dsp:spPr>
        <a:xfrm>
          <a:off x="2233537" y="526368"/>
          <a:ext cx="1591716" cy="9550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300" kern="1200" dirty="0" err="1"/>
            <a:t>Filtering</a:t>
          </a:r>
          <a:endParaRPr lang="de-CH" sz="2300" kern="1200" dirty="0"/>
        </a:p>
      </dsp:txBody>
      <dsp:txXfrm>
        <a:off x="2261509" y="554340"/>
        <a:ext cx="1535772" cy="899085"/>
      </dsp:txXfrm>
    </dsp:sp>
    <dsp:sp modelId="{14F9BD89-2BE0-4232-B1E3-073BA4151B26}">
      <dsp:nvSpPr>
        <dsp:cNvPr id="0" name=""/>
        <dsp:cNvSpPr/>
      </dsp:nvSpPr>
      <dsp:spPr>
        <a:xfrm>
          <a:off x="3984426" y="806510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600" kern="1200"/>
        </a:p>
      </dsp:txBody>
      <dsp:txXfrm>
        <a:off x="3984426" y="885459"/>
        <a:ext cx="236210" cy="236847"/>
      </dsp:txXfrm>
    </dsp:sp>
    <dsp:sp modelId="{CE167052-83ED-4CDC-BC21-2B8C03118F06}">
      <dsp:nvSpPr>
        <dsp:cNvPr id="0" name=""/>
        <dsp:cNvSpPr/>
      </dsp:nvSpPr>
      <dsp:spPr>
        <a:xfrm>
          <a:off x="4461941" y="526368"/>
          <a:ext cx="1591716" cy="9550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300" kern="1200" dirty="0"/>
            <a:t>Threshold Computing</a:t>
          </a:r>
        </a:p>
      </dsp:txBody>
      <dsp:txXfrm>
        <a:off x="4489913" y="554340"/>
        <a:ext cx="1535772" cy="899085"/>
      </dsp:txXfrm>
    </dsp:sp>
    <dsp:sp modelId="{1797BE96-B065-4B11-8F6C-853731C53E94}">
      <dsp:nvSpPr>
        <dsp:cNvPr id="0" name=""/>
        <dsp:cNvSpPr/>
      </dsp:nvSpPr>
      <dsp:spPr>
        <a:xfrm>
          <a:off x="6212829" y="806510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600" kern="1200"/>
        </a:p>
      </dsp:txBody>
      <dsp:txXfrm>
        <a:off x="6212829" y="885459"/>
        <a:ext cx="236210" cy="236847"/>
      </dsp:txXfrm>
    </dsp:sp>
    <dsp:sp modelId="{45BC172B-A898-47A5-B537-3F9565CD7FD3}">
      <dsp:nvSpPr>
        <dsp:cNvPr id="0" name=""/>
        <dsp:cNvSpPr/>
      </dsp:nvSpPr>
      <dsp:spPr>
        <a:xfrm>
          <a:off x="6690344" y="526368"/>
          <a:ext cx="1591716" cy="9550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300" kern="1200"/>
            <a:t>Blink Detection</a:t>
          </a:r>
          <a:endParaRPr lang="de-CH" sz="2300" kern="1200" dirty="0"/>
        </a:p>
      </dsp:txBody>
      <dsp:txXfrm>
        <a:off x="6718316" y="554340"/>
        <a:ext cx="1535772" cy="899085"/>
      </dsp:txXfrm>
    </dsp:sp>
    <dsp:sp modelId="{9D4528AA-8670-4D37-A113-87B2640BEB20}">
      <dsp:nvSpPr>
        <dsp:cNvPr id="0" name=""/>
        <dsp:cNvSpPr/>
      </dsp:nvSpPr>
      <dsp:spPr>
        <a:xfrm>
          <a:off x="8441232" y="806510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600" kern="1200"/>
        </a:p>
      </dsp:txBody>
      <dsp:txXfrm>
        <a:off x="8441232" y="885459"/>
        <a:ext cx="236210" cy="236847"/>
      </dsp:txXfrm>
    </dsp:sp>
    <dsp:sp modelId="{2641AE88-15B6-4155-9254-082DA8291EB0}">
      <dsp:nvSpPr>
        <dsp:cNvPr id="0" name=""/>
        <dsp:cNvSpPr/>
      </dsp:nvSpPr>
      <dsp:spPr>
        <a:xfrm>
          <a:off x="8918747" y="526368"/>
          <a:ext cx="1591716" cy="9550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300" kern="1200"/>
            <a:t>Paddle Control</a:t>
          </a:r>
          <a:endParaRPr lang="de-CH" sz="2300" kern="1200" dirty="0"/>
        </a:p>
      </dsp:txBody>
      <dsp:txXfrm>
        <a:off x="8946719" y="554340"/>
        <a:ext cx="1535772" cy="8990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C5E81A-730D-43D2-9075-8C8DC36DB0D2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E474C3-F164-4F3D-BD20-7E8EADC476C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219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Electroencephalogram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EEG </a:t>
            </a:r>
            <a:r>
              <a:rPr lang="de-CH" dirty="0" err="1"/>
              <a:t>measures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electrical</a:t>
            </a:r>
            <a:r>
              <a:rPr lang="de-CH" dirty="0"/>
              <a:t> </a:t>
            </a:r>
            <a:r>
              <a:rPr lang="de-CH" dirty="0" err="1"/>
              <a:t>actrivity</a:t>
            </a:r>
            <a:r>
              <a:rPr lang="de-CH" dirty="0"/>
              <a:t> </a:t>
            </a:r>
            <a:r>
              <a:rPr lang="de-CH" dirty="0" err="1"/>
              <a:t>resulting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neuronal </a:t>
            </a:r>
            <a:r>
              <a:rPr lang="de-CH" dirty="0" err="1"/>
              <a:t>communication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EEG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measure</a:t>
            </a:r>
            <a:r>
              <a:rPr lang="de-CH" dirty="0"/>
              <a:t> </a:t>
            </a:r>
            <a:r>
              <a:rPr lang="de-CH" dirty="0" err="1"/>
              <a:t>action</a:t>
            </a:r>
            <a:r>
              <a:rPr lang="de-CH" dirty="0"/>
              <a:t> </a:t>
            </a:r>
            <a:r>
              <a:rPr lang="de-CH" dirty="0" err="1"/>
              <a:t>potentials</a:t>
            </a:r>
            <a:r>
              <a:rPr lang="de-CH" dirty="0"/>
              <a:t> but </a:t>
            </a:r>
            <a:r>
              <a:rPr lang="de-CH" dirty="0" err="1"/>
              <a:t>postsynaptic</a:t>
            </a:r>
            <a:r>
              <a:rPr lang="de-CH" dirty="0"/>
              <a:t> </a:t>
            </a:r>
            <a:r>
              <a:rPr lang="de-CH" dirty="0" err="1"/>
              <a:t>potentials</a:t>
            </a:r>
            <a:r>
              <a:rPr lang="de-CH" dirty="0"/>
              <a:t>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result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slower</a:t>
            </a:r>
            <a:r>
              <a:rPr lang="de-CH" dirty="0"/>
              <a:t> </a:t>
            </a:r>
            <a:r>
              <a:rPr lang="de-CH" dirty="0" err="1"/>
              <a:t>currents</a:t>
            </a:r>
            <a:r>
              <a:rPr lang="de-CH" dirty="0"/>
              <a:t> after </a:t>
            </a:r>
            <a:r>
              <a:rPr lang="de-CH" dirty="0" err="1"/>
              <a:t>neurotransmitter</a:t>
            </a:r>
            <a:r>
              <a:rPr lang="de-CH" dirty="0"/>
              <a:t> release</a:t>
            </a:r>
          </a:p>
          <a:p>
            <a:pPr marL="171450" indent="-171450">
              <a:buFontTx/>
              <a:buChar char="-"/>
            </a:pPr>
            <a:r>
              <a:rPr lang="de-CH" dirty="0" err="1"/>
              <a:t>For</a:t>
            </a:r>
            <a:r>
              <a:rPr lang="de-CH" dirty="0"/>
              <a:t> a </a:t>
            </a:r>
            <a:r>
              <a:rPr lang="de-CH" dirty="0" err="1"/>
              <a:t>signal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detected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EEG, </a:t>
            </a:r>
            <a:r>
              <a:rPr lang="de-CH" dirty="0" err="1"/>
              <a:t>many</a:t>
            </a:r>
            <a:r>
              <a:rPr lang="de-CH" dirty="0"/>
              <a:t> </a:t>
            </a:r>
            <a:r>
              <a:rPr lang="de-CH" dirty="0" err="1"/>
              <a:t>neurons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fire</a:t>
            </a:r>
            <a:r>
              <a:rPr lang="de-CH" dirty="0"/>
              <a:t> </a:t>
            </a:r>
            <a:r>
              <a:rPr lang="de-CH" dirty="0" err="1"/>
              <a:t>together</a:t>
            </a:r>
            <a:r>
              <a:rPr lang="de-CH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820437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0EB76-5367-08D9-2346-5C0528A66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48D801B-58C3-C089-1F4F-015D1D0EE3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7EBD722-39E1-24E0-D837-8329346729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CH" dirty="0"/>
              <a:t>- </a:t>
            </a:r>
            <a:r>
              <a:rPr lang="de-CH" dirty="0" err="1"/>
              <a:t>Factor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reduce</a:t>
            </a:r>
            <a:r>
              <a:rPr lang="de-CH" dirty="0"/>
              <a:t> blink </a:t>
            </a:r>
            <a:r>
              <a:rPr lang="de-CH" dirty="0" err="1"/>
              <a:t>peaks</a:t>
            </a:r>
            <a:r>
              <a:rPr lang="de-CH" dirty="0"/>
              <a:t> was </a:t>
            </a:r>
            <a:r>
              <a:rPr lang="de-CH" dirty="0" err="1"/>
              <a:t>set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0.6</a:t>
            </a:r>
          </a:p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10A360-A2ED-6174-0808-613303868F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1504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EAF105-1422-B927-DE6F-28EABF20B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89EC0C2-856E-85F7-9D39-4192284F1E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F6969BC-DBCB-9E18-E439-0F83F974DE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Precision: How </a:t>
            </a:r>
            <a:r>
              <a:rPr lang="de-CH" dirty="0" err="1"/>
              <a:t>many</a:t>
            </a:r>
            <a:r>
              <a:rPr lang="de-CH" dirty="0"/>
              <a:t> </a:t>
            </a:r>
            <a:r>
              <a:rPr lang="de-CH" dirty="0" err="1"/>
              <a:t>detected</a:t>
            </a:r>
            <a:r>
              <a:rPr lang="de-CH" dirty="0"/>
              <a:t> blink </a:t>
            </a:r>
            <a:r>
              <a:rPr lang="de-CH" dirty="0" err="1"/>
              <a:t>were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real </a:t>
            </a:r>
            <a:r>
              <a:rPr lang="de-CH" dirty="0" err="1"/>
              <a:t>blinks</a:t>
            </a:r>
            <a:r>
              <a:rPr lang="de-CH" dirty="0"/>
              <a:t> (</a:t>
            </a:r>
            <a:r>
              <a:rPr lang="de-CH" dirty="0" err="1"/>
              <a:t>few</a:t>
            </a:r>
            <a:r>
              <a:rPr lang="de-CH" dirty="0"/>
              <a:t> FP = </a:t>
            </a:r>
            <a:r>
              <a:rPr lang="de-CH" dirty="0" err="1"/>
              <a:t>better</a:t>
            </a:r>
            <a:r>
              <a:rPr lang="de-CH" dirty="0"/>
              <a:t> Precision)</a:t>
            </a:r>
          </a:p>
          <a:p>
            <a:pPr marL="171450" indent="-171450">
              <a:buFontTx/>
              <a:buChar char="-"/>
            </a:pPr>
            <a:r>
              <a:rPr lang="de-CH" dirty="0"/>
              <a:t>Recall: How </a:t>
            </a:r>
            <a:r>
              <a:rPr lang="de-CH" dirty="0" err="1"/>
              <a:t>many</a:t>
            </a:r>
            <a:r>
              <a:rPr lang="de-CH" dirty="0"/>
              <a:t> real </a:t>
            </a:r>
            <a:r>
              <a:rPr lang="de-CH" dirty="0" err="1"/>
              <a:t>blinks</a:t>
            </a:r>
            <a:r>
              <a:rPr lang="de-CH" dirty="0"/>
              <a:t> </a:t>
            </a:r>
            <a:r>
              <a:rPr lang="de-CH" dirty="0" err="1"/>
              <a:t>were</a:t>
            </a:r>
            <a:r>
              <a:rPr lang="de-CH" dirty="0"/>
              <a:t> </a:t>
            </a:r>
            <a:r>
              <a:rPr lang="de-CH" dirty="0" err="1"/>
              <a:t>detected</a:t>
            </a:r>
            <a:r>
              <a:rPr lang="de-CH" dirty="0"/>
              <a:t> (</a:t>
            </a:r>
            <a:r>
              <a:rPr lang="de-CH" dirty="0" err="1"/>
              <a:t>few</a:t>
            </a:r>
            <a:r>
              <a:rPr lang="de-CH" dirty="0"/>
              <a:t> </a:t>
            </a:r>
            <a:r>
              <a:rPr lang="de-CH" dirty="0" err="1"/>
              <a:t>missed</a:t>
            </a:r>
            <a:r>
              <a:rPr lang="de-CH" dirty="0"/>
              <a:t> </a:t>
            </a:r>
            <a:r>
              <a:rPr lang="de-CH" dirty="0" err="1"/>
              <a:t>blinks</a:t>
            </a:r>
            <a:r>
              <a:rPr lang="de-CH" dirty="0"/>
              <a:t> / FN = </a:t>
            </a:r>
            <a:r>
              <a:rPr lang="de-CH" dirty="0" err="1"/>
              <a:t>better</a:t>
            </a:r>
            <a:r>
              <a:rPr lang="de-CH" dirty="0"/>
              <a:t> Recall)</a:t>
            </a:r>
          </a:p>
          <a:p>
            <a:pPr marL="171450" indent="-171450">
              <a:buFontTx/>
              <a:buChar char="-"/>
            </a:pPr>
            <a:r>
              <a:rPr lang="de-CH" dirty="0"/>
              <a:t>F1: </a:t>
            </a:r>
            <a:r>
              <a:rPr lang="de-CH" dirty="0" err="1"/>
              <a:t>Balanced</a:t>
            </a:r>
            <a:r>
              <a:rPr lang="de-CH" dirty="0"/>
              <a:t> </a:t>
            </a:r>
            <a:r>
              <a:rPr lang="de-CH" dirty="0" err="1"/>
              <a:t>measure</a:t>
            </a:r>
            <a:r>
              <a:rPr lang="de-CH" dirty="0"/>
              <a:t> </a:t>
            </a:r>
            <a:r>
              <a:rPr lang="de-CH" dirty="0" err="1"/>
              <a:t>combining</a:t>
            </a:r>
            <a:r>
              <a:rPr lang="de-CH" dirty="0"/>
              <a:t> </a:t>
            </a:r>
            <a:r>
              <a:rPr lang="de-CH" dirty="0" err="1"/>
              <a:t>recall</a:t>
            </a:r>
            <a:r>
              <a:rPr lang="de-CH" dirty="0"/>
              <a:t> and </a:t>
            </a:r>
            <a:r>
              <a:rPr lang="de-CH" dirty="0" err="1"/>
              <a:t>precision</a:t>
            </a:r>
            <a:r>
              <a:rPr lang="de-CH" dirty="0"/>
              <a:t> </a:t>
            </a:r>
            <a:r>
              <a:rPr lang="de-CH" dirty="0">
                <a:sym typeface="Wingdings" panose="05000000000000000000" pitchFamily="2" charset="2"/>
              </a:rPr>
              <a:t> reliable </a:t>
            </a:r>
            <a:r>
              <a:rPr lang="de-CH" dirty="0" err="1">
                <a:sym typeface="Wingdings" panose="05000000000000000000" pitchFamily="2" charset="2"/>
              </a:rPr>
              <a:t>overall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detection</a:t>
            </a:r>
            <a:endParaRPr lang="de-CH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CH" dirty="0" err="1">
                <a:sym typeface="Wingdings" panose="05000000000000000000" pitchFamily="2" charset="2"/>
              </a:rPr>
              <a:t>Accuracy</a:t>
            </a:r>
            <a:r>
              <a:rPr lang="de-CH" dirty="0">
                <a:sym typeface="Wingdings" panose="05000000000000000000" pitchFamily="2" charset="2"/>
              </a:rPr>
              <a:t>: Not existent </a:t>
            </a:r>
            <a:r>
              <a:rPr lang="de-CH" dirty="0" err="1">
                <a:sym typeface="Wingdings" panose="05000000000000000000" pitchFamily="2" charset="2"/>
              </a:rPr>
              <a:t>as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we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can</a:t>
            </a:r>
            <a:r>
              <a:rPr lang="de-CH" dirty="0">
                <a:sym typeface="Wingdings" panose="05000000000000000000" pitchFamily="2" charset="2"/>
              </a:rPr>
              <a:t> not </a:t>
            </a:r>
            <a:r>
              <a:rPr lang="de-CH" dirty="0" err="1">
                <a:sym typeface="Wingdings" panose="05000000000000000000" pitchFamily="2" charset="2"/>
              </a:rPr>
              <a:t>really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measure</a:t>
            </a:r>
            <a:r>
              <a:rPr lang="de-CH" dirty="0">
                <a:sym typeface="Wingdings" panose="05000000000000000000" pitchFamily="2" charset="2"/>
              </a:rPr>
              <a:t> TN</a:t>
            </a:r>
          </a:p>
          <a:p>
            <a:pPr marL="171450" indent="-171450">
              <a:buFontTx/>
              <a:buChar char="-"/>
            </a:pPr>
            <a:endParaRPr lang="de-CH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CH" dirty="0">
                <a:sym typeface="Wingdings" panose="05000000000000000000" pitchFamily="2" charset="2"/>
              </a:rPr>
              <a:t>Ist </a:t>
            </a:r>
            <a:r>
              <a:rPr lang="de-CH" dirty="0" err="1">
                <a:sym typeface="Wingdings" panose="05000000000000000000" pitchFamily="2" charset="2"/>
              </a:rPr>
              <a:t>good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that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precision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is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higher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because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we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focused</a:t>
            </a:r>
            <a:r>
              <a:rPr lang="de-CH" dirty="0">
                <a:sym typeface="Wingdings" panose="05000000000000000000" pitchFamily="2" charset="2"/>
              </a:rPr>
              <a:t> on </a:t>
            </a:r>
            <a:r>
              <a:rPr lang="de-CH" dirty="0" err="1">
                <a:sym typeface="Wingdings" panose="05000000000000000000" pitchFamily="2" charset="2"/>
              </a:rPr>
              <a:t>reducing</a:t>
            </a:r>
            <a:r>
              <a:rPr lang="de-CH" dirty="0">
                <a:sym typeface="Wingdings" panose="05000000000000000000" pitchFamily="2" charset="2"/>
              </a:rPr>
              <a:t> FP</a:t>
            </a:r>
          </a:p>
          <a:p>
            <a:pPr marL="171450" indent="-171450">
              <a:buFontTx/>
              <a:buChar char="-"/>
            </a:pPr>
            <a:endParaRPr lang="de-CH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CH" dirty="0">
                <a:sym typeface="Wingdings" panose="05000000000000000000" pitchFamily="2" charset="2"/>
              </a:rPr>
              <a:t>9 FP and 9 FN </a:t>
            </a:r>
            <a:r>
              <a:rPr lang="de-CH" dirty="0" err="1">
                <a:sym typeface="Wingdings" panose="05000000000000000000" pitchFamily="2" charset="2"/>
              </a:rPr>
              <a:t>came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from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one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test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person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A9C9A26-ACD3-E0A7-100E-CE5BDDB30C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788436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E669A-7D8C-6175-9E96-50D20F9A7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61E2534-6970-9BF6-3DBD-C08290D8C6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B22B03D-EA86-F354-A4BD-1BB04E0AD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0C0AB1E-9C1A-9765-04A3-D202E0E2ED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57745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33569-D2BE-FD74-39D9-2EDDD24C2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5FB3AF3-F4B3-0388-1BE8-0A3E4908D2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BCEA938-970B-2090-2EBB-B81652F4FD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F9F996B-9121-B54E-6E14-BC14837D96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151060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47544-45B5-52C1-0671-BF43DC5FE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F36E1E8-4CC9-7084-7C76-62A7CF2A67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9001B09-082C-8D1C-EED4-9A0FCF5C62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165F5E-76B1-CD80-58A7-DC24AA1A1E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206209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66D3E-D83D-57B4-D16F-7942ADF1B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36047B2-C301-5E97-739D-E3EB99CB80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D9D9CC6-8BC1-1108-7787-850961583F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EE2C31C-68AB-73E6-91A4-84B32FDAA7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3415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68523-E91A-F68D-D66C-8BEBAE4EC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DD994BC-04E1-C221-BBB4-6C3D5F9B4D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A312F0C-423A-DBB8-01A4-93E42C36FE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EOG = </a:t>
            </a:r>
            <a:r>
              <a:rPr lang="de-CH" dirty="0" err="1"/>
              <a:t>Electrooculography</a:t>
            </a:r>
            <a:r>
              <a:rPr lang="de-CH" dirty="0"/>
              <a:t>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Blinks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are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artifacts</a:t>
            </a:r>
            <a:r>
              <a:rPr lang="de-CH" dirty="0">
                <a:sym typeface="Wingdings" panose="05000000000000000000" pitchFamily="2" charset="2"/>
              </a:rPr>
              <a:t> in EOG and not neuronal EEG </a:t>
            </a:r>
            <a:r>
              <a:rPr lang="de-CH" dirty="0" err="1">
                <a:sym typeface="Wingdings" panose="05000000000000000000" pitchFamily="2" charset="2"/>
              </a:rPr>
              <a:t>signals</a:t>
            </a:r>
            <a:r>
              <a:rPr lang="de-CH" dirty="0">
                <a:sym typeface="Wingdings" panose="05000000000000000000" pitchFamily="2" charset="2"/>
              </a:rPr>
              <a:t> 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Eyes </a:t>
            </a:r>
            <a:r>
              <a:rPr lang="de-CH" dirty="0" err="1"/>
              <a:t>act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dipole</a:t>
            </a:r>
            <a:r>
              <a:rPr lang="de-CH" dirty="0"/>
              <a:t> (positive </a:t>
            </a:r>
            <a:r>
              <a:rPr lang="de-CH" dirty="0" err="1"/>
              <a:t>cornea</a:t>
            </a:r>
            <a:r>
              <a:rPr lang="de-CH" dirty="0"/>
              <a:t>, negative </a:t>
            </a:r>
            <a:r>
              <a:rPr lang="de-CH" dirty="0" err="1"/>
              <a:t>retina</a:t>
            </a:r>
            <a:r>
              <a:rPr lang="de-CH" dirty="0"/>
              <a:t>)</a:t>
            </a:r>
          </a:p>
          <a:p>
            <a:pPr marL="171450" indent="-171450">
              <a:buFontTx/>
              <a:buChar char="-"/>
            </a:pPr>
            <a:r>
              <a:rPr lang="de-CH" dirty="0" err="1"/>
              <a:t>When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eyes</a:t>
            </a:r>
            <a:r>
              <a:rPr lang="de-CH" dirty="0"/>
              <a:t> </a:t>
            </a:r>
            <a:r>
              <a:rPr lang="de-CH" dirty="0" err="1"/>
              <a:t>close</a:t>
            </a:r>
            <a:r>
              <a:rPr lang="de-CH" dirty="0"/>
              <a:t> (blink)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eyeballs</a:t>
            </a:r>
            <a:r>
              <a:rPr lang="de-CH" dirty="0"/>
              <a:t> </a:t>
            </a:r>
            <a:r>
              <a:rPr lang="de-CH" dirty="0" err="1"/>
              <a:t>rotate</a:t>
            </a:r>
            <a:r>
              <a:rPr lang="de-CH" dirty="0"/>
              <a:t> (</a:t>
            </a:r>
            <a:r>
              <a:rPr lang="de-CH" dirty="0" err="1"/>
              <a:t>Bell's</a:t>
            </a:r>
            <a:r>
              <a:rPr lang="de-CH" dirty="0"/>
              <a:t> </a:t>
            </a:r>
            <a:r>
              <a:rPr lang="de-CH" dirty="0" err="1"/>
              <a:t>phenomenon</a:t>
            </a:r>
            <a:r>
              <a:rPr lang="de-CH" dirty="0"/>
              <a:t>)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big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voltage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spike</a:t>
            </a:r>
            <a:r>
              <a:rPr lang="de-CH" dirty="0">
                <a:sym typeface="Wingdings" panose="05000000000000000000" pitchFamily="2" charset="2"/>
              </a:rPr>
              <a:t> 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1B59736-DB85-3BF2-61FD-EF09A7A21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70144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A76DC-A8C0-D02B-94FC-74853877B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F639941-DE49-7A57-9BDE-595D52004A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6A26773-809F-31E9-DFD4-1D5BF73CE9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D1EE85-EA18-F7C0-A155-F235879964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56152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C526F0-B365-95A4-A187-4B2A63300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8FF83CD-A101-FA7B-4A70-D4131EB2C0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5059082-9284-264A-1A55-FB35B18701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366D9F8-7AC5-68BD-4A8E-234953E2C4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92477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1496A7-9BCA-4C67-2D5B-3D03D8B2F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4A6ED5D-3682-A954-A261-09CFCFAD17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0DCEBFC-1084-66F5-39E8-2E35EE5BB5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CE367DD-B80D-02F3-3497-6061D94492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28679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93BEE-9C67-5498-EFEC-D81CB452B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052197A-6BC2-944E-5DD7-D3B36F973D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A8A3AF3-E004-C128-673C-2DF280C02C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53AEA8-7A7B-6C74-069E-E40A61F121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07928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53E5F-53C1-F505-0827-11DD959F9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C85F730-6D95-45B5-23E6-033F65100E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B802D2B-35BC-DDF2-1D0F-BA1B5486F7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DC </a:t>
            </a:r>
            <a:r>
              <a:rPr lang="de-CH" dirty="0" err="1"/>
              <a:t>offset</a:t>
            </a:r>
            <a:r>
              <a:rPr lang="de-CH" dirty="0"/>
              <a:t>: </a:t>
            </a:r>
            <a:r>
              <a:rPr lang="de-CH" dirty="0" err="1"/>
              <a:t>by</a:t>
            </a:r>
            <a:r>
              <a:rPr lang="de-CH" dirty="0"/>
              <a:t> time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eeg</a:t>
            </a:r>
            <a:r>
              <a:rPr lang="de-CH" dirty="0"/>
              <a:t> </a:t>
            </a:r>
            <a:r>
              <a:rPr lang="de-CH" dirty="0" err="1"/>
              <a:t>signal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shift, </a:t>
            </a:r>
            <a:r>
              <a:rPr lang="de-CH" dirty="0" err="1"/>
              <a:t>removing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DC </a:t>
            </a:r>
            <a:r>
              <a:rPr lang="de-CH" dirty="0" err="1"/>
              <a:t>offset</a:t>
            </a:r>
            <a:r>
              <a:rPr lang="de-CH" dirty="0"/>
              <a:t> </a:t>
            </a:r>
            <a:r>
              <a:rPr lang="de-CH" dirty="0" err="1"/>
              <a:t>helps</a:t>
            </a:r>
            <a:r>
              <a:rPr lang="de-CH" dirty="0"/>
              <a:t> </a:t>
            </a:r>
            <a:r>
              <a:rPr lang="de-CH" dirty="0" err="1"/>
              <a:t>prevent</a:t>
            </a:r>
            <a:r>
              <a:rPr lang="de-CH" dirty="0"/>
              <a:t> </a:t>
            </a:r>
            <a:r>
              <a:rPr lang="de-CH" dirty="0" err="1"/>
              <a:t>this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Zero-phase </a:t>
            </a:r>
            <a:r>
              <a:rPr lang="de-CH" dirty="0" err="1"/>
              <a:t>filters</a:t>
            </a:r>
            <a:r>
              <a:rPr lang="de-CH" dirty="0"/>
              <a:t> </a:t>
            </a:r>
            <a:r>
              <a:rPr lang="de-CH" dirty="0" err="1"/>
              <a:t>forward</a:t>
            </a:r>
            <a:r>
              <a:rPr lang="de-CH" dirty="0"/>
              <a:t>,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backward</a:t>
            </a:r>
            <a:r>
              <a:rPr lang="de-CH" dirty="0"/>
              <a:t> and </a:t>
            </a:r>
            <a:r>
              <a:rPr lang="de-CH" dirty="0" err="1"/>
              <a:t>cancels</a:t>
            </a:r>
            <a:r>
              <a:rPr lang="de-CH" dirty="0"/>
              <a:t> </a:t>
            </a:r>
            <a:r>
              <a:rPr lang="de-CH" dirty="0" err="1"/>
              <a:t>phase</a:t>
            </a:r>
            <a:r>
              <a:rPr lang="de-CH" dirty="0"/>
              <a:t> </a:t>
            </a:r>
            <a:r>
              <a:rPr lang="de-CH" dirty="0" err="1"/>
              <a:t>distortion</a:t>
            </a:r>
            <a:endParaRPr lang="de-CH" dirty="0"/>
          </a:p>
          <a:p>
            <a:pPr marL="628650" lvl="1" indent="-171450">
              <a:buFontTx/>
              <a:buChar char="-"/>
            </a:pPr>
            <a:r>
              <a:rPr lang="de-CH" dirty="0" err="1"/>
              <a:t>Because</a:t>
            </a:r>
            <a:r>
              <a:rPr lang="de-CH" dirty="0"/>
              <a:t> digital </a:t>
            </a:r>
            <a:r>
              <a:rPr lang="de-CH" dirty="0" err="1"/>
              <a:t>filters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 </a:t>
            </a:r>
            <a:r>
              <a:rPr lang="de-CH" dirty="0" err="1"/>
              <a:t>introduce</a:t>
            </a:r>
            <a:r>
              <a:rPr lang="de-CH" dirty="0"/>
              <a:t> </a:t>
            </a:r>
            <a:r>
              <a:rPr lang="de-CH" dirty="0" err="1"/>
              <a:t>phase</a:t>
            </a:r>
            <a:r>
              <a:rPr lang="de-CH" dirty="0"/>
              <a:t> </a:t>
            </a:r>
            <a:r>
              <a:rPr lang="de-CH" dirty="0" err="1"/>
              <a:t>delay</a:t>
            </a:r>
            <a:endParaRPr lang="de-CH" dirty="0"/>
          </a:p>
          <a:p>
            <a:pPr marL="628650" lvl="1" indent="-171450">
              <a:buFontTx/>
              <a:buChar char="-"/>
            </a:pPr>
            <a:r>
              <a:rPr lang="de-CH" dirty="0"/>
              <a:t>Signal </a:t>
            </a:r>
            <a:r>
              <a:rPr lang="de-CH" dirty="0" err="1"/>
              <a:t>peaks</a:t>
            </a:r>
            <a:r>
              <a:rPr lang="de-CH" dirty="0"/>
              <a:t> </a:t>
            </a:r>
            <a:r>
              <a:rPr lang="de-CH" dirty="0" err="1"/>
              <a:t>appear</a:t>
            </a:r>
            <a:r>
              <a:rPr lang="de-CH" dirty="0"/>
              <a:t> </a:t>
            </a:r>
            <a:r>
              <a:rPr lang="de-CH" dirty="0" err="1"/>
              <a:t>shifted</a:t>
            </a:r>
            <a:r>
              <a:rPr lang="de-CH" dirty="0"/>
              <a:t> in time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9C78985-08AE-0453-6BC4-C73076EBB2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5806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6A2C9-E195-7F4B-4561-7C8E4AE1F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B69F18C-DC76-1D01-2939-9968E2D273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D2760E5-FDBE-4DFC-F3B3-161443919B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 err="1"/>
              <a:t>Cooldown</a:t>
            </a:r>
            <a:r>
              <a:rPr lang="de-CH" dirty="0"/>
              <a:t> time was </a:t>
            </a:r>
            <a:r>
              <a:rPr lang="de-CH" dirty="0" err="1"/>
              <a:t>now</a:t>
            </a:r>
            <a:r>
              <a:rPr lang="de-CH" dirty="0"/>
              <a:t> </a:t>
            </a:r>
            <a:r>
              <a:rPr lang="de-CH" dirty="0" err="1"/>
              <a:t>set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0.2 </a:t>
            </a:r>
            <a:r>
              <a:rPr lang="de-CH" dirty="0" err="1"/>
              <a:t>seconds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default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Threshold </a:t>
            </a:r>
            <a:r>
              <a:rPr lang="de-CH" dirty="0" err="1"/>
              <a:t>based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:</a:t>
            </a:r>
          </a:p>
          <a:p>
            <a:pPr marL="628650" lvl="1" indent="-171450">
              <a:buFontTx/>
              <a:buChar char="-"/>
            </a:pPr>
            <a:r>
              <a:rPr lang="de-CH" dirty="0" err="1"/>
              <a:t>Efficient</a:t>
            </a:r>
            <a:endParaRPr lang="de-CH" dirty="0"/>
          </a:p>
          <a:p>
            <a:pPr marL="628650" lvl="1" indent="-171450">
              <a:buFontTx/>
              <a:buChar char="-"/>
            </a:pPr>
            <a:r>
              <a:rPr lang="de-CH" dirty="0" err="1"/>
              <a:t>Suited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real-time</a:t>
            </a:r>
          </a:p>
          <a:p>
            <a:pPr marL="628650" lvl="1" indent="-171450">
              <a:buFontTx/>
              <a:buChar char="-"/>
            </a:pPr>
            <a:r>
              <a:rPr lang="de-CH" dirty="0"/>
              <a:t>Robust </a:t>
            </a:r>
            <a:r>
              <a:rPr lang="de-CH" dirty="0" err="1"/>
              <a:t>against</a:t>
            </a:r>
            <a:r>
              <a:rPr lang="de-CH" dirty="0"/>
              <a:t> </a:t>
            </a:r>
            <a:r>
              <a:rPr lang="de-CH" dirty="0" err="1"/>
              <a:t>limted</a:t>
            </a:r>
            <a:r>
              <a:rPr lang="de-CH" dirty="0"/>
              <a:t> </a:t>
            </a:r>
            <a:r>
              <a:rPr lang="de-CH" dirty="0" err="1"/>
              <a:t>training</a:t>
            </a:r>
            <a:r>
              <a:rPr lang="de-CH" dirty="0"/>
              <a:t> </a:t>
            </a:r>
            <a:r>
              <a:rPr lang="de-CH" dirty="0" err="1"/>
              <a:t>data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FA71D76-B019-5FCC-7749-4681B128AF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77307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2F755-D25F-7D10-4D33-F96F389C1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D02A566-B04C-B682-7E37-4B76D8E17A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9B427A6-C5EF-6FA8-F579-9F4ED3E40E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CH" dirty="0"/>
              <a:t>- </a:t>
            </a:r>
            <a:r>
              <a:rPr lang="de-CH" dirty="0" err="1"/>
              <a:t>Factor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reduce</a:t>
            </a:r>
            <a:r>
              <a:rPr lang="de-CH" dirty="0"/>
              <a:t> blink </a:t>
            </a:r>
            <a:r>
              <a:rPr lang="de-CH" dirty="0" err="1"/>
              <a:t>peaks</a:t>
            </a:r>
            <a:r>
              <a:rPr lang="de-CH" dirty="0"/>
              <a:t> was </a:t>
            </a:r>
            <a:r>
              <a:rPr lang="de-CH" dirty="0" err="1"/>
              <a:t>set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0.6</a:t>
            </a:r>
          </a:p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6AD898D-04CF-363A-C883-35989954FB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15471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8001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9000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72305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1368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5118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4380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21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61918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31950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8411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64310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5549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openxmlformats.org/officeDocument/2006/relationships/image" Target="../media/image13.png"/><Relationship Id="rId10" Type="http://schemas.microsoft.com/office/2007/relationships/diagramDrawing" Target="../diagrams/drawing2.xml"/><Relationship Id="rId4" Type="http://schemas.microsoft.com/office/2007/relationships/hdphoto" Target="../media/hdphoto1.wdp"/><Relationship Id="rId9" Type="http://schemas.openxmlformats.org/officeDocument/2006/relationships/diagramColors" Target="../diagrams/colors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109/iCon-BCIHT63907.2024.10882341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research-collection.ethz.ch/entities/publication/80ed2e65-a3ec-4769-afdf-994b5bb11d44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38/s41598-025-95119-2" TargetMode="External"/><Relationship Id="rId5" Type="http://schemas.openxmlformats.org/officeDocument/2006/relationships/hyperlink" Target="https://doi.org/10.1016/j.cub.2018.11.052" TargetMode="External"/><Relationship Id="rId10" Type="http://schemas.openxmlformats.org/officeDocument/2006/relationships/hyperlink" Target="https://shop.openbci.com/products/the-complete-headset-eeg" TargetMode="External"/><Relationship Id="rId4" Type="http://schemas.microsoft.com/office/2007/relationships/hdphoto" Target="../media/hdphoto1.wdp"/><Relationship Id="rId9" Type="http://schemas.openxmlformats.org/officeDocument/2006/relationships/hyperlink" Target="https://doi.org/10.3390/ijms2216890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C896D74B-F5D1-AB92-6DE2-AD4F53DB7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586E0B8-C45F-5789-CDA5-02DA4B0F0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61118"/>
            <a:ext cx="12192000" cy="941439"/>
          </a:xfrm>
        </p:spPr>
        <p:txBody>
          <a:bodyPr>
            <a:normAutofit/>
          </a:bodyPr>
          <a:lstStyle/>
          <a:p>
            <a:r>
              <a:rPr lang="de-CH" sz="4400" b="1" dirty="0"/>
              <a:t>Real-Time EEG-</a:t>
            </a:r>
            <a:r>
              <a:rPr lang="de-CH" sz="4400" b="1" dirty="0" err="1"/>
              <a:t>Based</a:t>
            </a:r>
            <a:r>
              <a:rPr lang="de-CH" sz="4400" b="1" dirty="0"/>
              <a:t> Brain-Computer Interface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B609B58-EE27-335C-2B40-A97D6D45C6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1815" y="6484937"/>
            <a:ext cx="4454011" cy="373063"/>
          </a:xfrm>
        </p:spPr>
        <p:txBody>
          <a:bodyPr>
            <a:normAutofit/>
          </a:bodyPr>
          <a:lstStyle/>
          <a:p>
            <a:pPr algn="l"/>
            <a:r>
              <a:rPr lang="de-CH" sz="1600" i="1" dirty="0"/>
              <a:t>ZHAW ACLS – AS25; </a:t>
            </a:r>
            <a:r>
              <a:rPr lang="de-CH" sz="1600" i="1" dirty="0" err="1"/>
              <a:t>Trackmodul</a:t>
            </a:r>
            <a:r>
              <a:rPr lang="de-CH" sz="1600" i="1" dirty="0"/>
              <a:t> 1, Kai Aebli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D82D378-9110-E04F-5C89-D66F58DD611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236DBBE5-787A-F2AE-609D-4BD7708D2E8F}"/>
              </a:ext>
            </a:extLst>
          </p:cNvPr>
          <p:cNvSpPr txBox="1">
            <a:spLocks/>
          </p:cNvSpPr>
          <p:nvPr/>
        </p:nvSpPr>
        <p:spPr>
          <a:xfrm>
            <a:off x="850491" y="1202557"/>
            <a:ext cx="8421328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CH" sz="2000" dirty="0" err="1"/>
              <a:t>Applying</a:t>
            </a:r>
            <a:r>
              <a:rPr lang="de-CH" sz="2000" dirty="0"/>
              <a:t> </a:t>
            </a:r>
            <a:r>
              <a:rPr lang="de-CH" sz="2000" dirty="0" err="1"/>
              <a:t>signal</a:t>
            </a:r>
            <a:r>
              <a:rPr lang="de-CH" sz="2000" dirty="0"/>
              <a:t> </a:t>
            </a:r>
            <a:r>
              <a:rPr lang="de-CH" sz="2000" dirty="0" err="1"/>
              <a:t>processing</a:t>
            </a:r>
            <a:r>
              <a:rPr lang="de-CH" sz="2000" dirty="0"/>
              <a:t> </a:t>
            </a:r>
            <a:r>
              <a:rPr lang="de-CH" sz="2000" dirty="0" err="1"/>
              <a:t>for</a:t>
            </a:r>
            <a:r>
              <a:rPr lang="de-CH" sz="2000" dirty="0"/>
              <a:t> blink </a:t>
            </a:r>
            <a:r>
              <a:rPr lang="de-CH" sz="2000" dirty="0" err="1"/>
              <a:t>detection</a:t>
            </a:r>
            <a:r>
              <a:rPr lang="de-CH" sz="2000" dirty="0"/>
              <a:t> in game design</a:t>
            </a:r>
          </a:p>
        </p:txBody>
      </p:sp>
    </p:spTree>
    <p:extLst>
      <p:ext uri="{BB962C8B-B14F-4D97-AF65-F5344CB8AC3E}">
        <p14:creationId xmlns:p14="http://schemas.microsoft.com/office/powerpoint/2010/main" val="2263350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C1D46-4879-2F1F-326F-F8F569BCE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2B2EFB08-FC7F-310A-B06A-6B43A52BA4E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6253448-D44E-F79D-63B5-346467D89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Blink </a:t>
            </a:r>
            <a:r>
              <a:rPr lang="de-CH" dirty="0" err="1"/>
              <a:t>Detection</a:t>
            </a:r>
            <a:endParaRPr lang="de-C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DA8D8CD9-8385-4F47-4DA2-C823E7E0D42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</p:spPr>
            <p:txBody>
              <a:bodyPr/>
              <a:lstStyle/>
              <a:p>
                <a:r>
                  <a:rPr lang="de-CH" dirty="0"/>
                  <a:t>Threshold-</a:t>
                </a:r>
                <a:r>
                  <a:rPr lang="de-CH" dirty="0" err="1"/>
                  <a:t>based</a:t>
                </a:r>
                <a:r>
                  <a:rPr lang="de-CH" dirty="0"/>
                  <a:t> </a:t>
                </a:r>
                <a:r>
                  <a:rPr lang="de-CH" dirty="0" err="1"/>
                  <a:t>detection</a:t>
                </a:r>
                <a:r>
                  <a:rPr lang="de-CH" dirty="0"/>
                  <a:t> on </a:t>
                </a:r>
                <a:r>
                  <a:rPr lang="de-CH" dirty="0" err="1"/>
                  <a:t>preprocessed</a:t>
                </a:r>
                <a:r>
                  <a:rPr lang="de-CH" dirty="0"/>
                  <a:t> EEG </a:t>
                </a:r>
                <a:r>
                  <a:rPr lang="de-CH" dirty="0" err="1"/>
                  <a:t>signal</a:t>
                </a:r>
                <a:endParaRPr lang="de-CH" dirty="0"/>
              </a:p>
              <a:p>
                <a:r>
                  <a:rPr lang="de-CH" dirty="0"/>
                  <a:t>Absolute </a:t>
                </a:r>
                <a:r>
                  <a:rPr lang="de-CH" dirty="0" err="1"/>
                  <a:t>signal</a:t>
                </a:r>
                <a:r>
                  <a:rPr lang="de-CH" dirty="0"/>
                  <a:t> </a:t>
                </a:r>
                <a:r>
                  <a:rPr lang="de-CH" dirty="0" err="1"/>
                  <a:t>magnitude</a:t>
                </a:r>
                <a:r>
                  <a:rPr lang="de-CH" dirty="0"/>
                  <a:t> </a:t>
                </a:r>
                <a:r>
                  <a:rPr lang="de-CH" dirty="0" err="1"/>
                  <a:t>is</a:t>
                </a:r>
                <a:r>
                  <a:rPr lang="de-CH" dirty="0"/>
                  <a:t> </a:t>
                </a:r>
                <a:r>
                  <a:rPr lang="de-CH" dirty="0" err="1"/>
                  <a:t>compared</a:t>
                </a:r>
                <a:r>
                  <a:rPr lang="de-CH" dirty="0"/>
                  <a:t> </a:t>
                </a:r>
                <a:r>
                  <a:rPr lang="de-CH" dirty="0" err="1"/>
                  <a:t>to</a:t>
                </a:r>
                <a:r>
                  <a:rPr lang="de-CH" dirty="0"/>
                  <a:t> </a:t>
                </a:r>
                <a:r>
                  <a:rPr lang="de-CH" dirty="0" err="1"/>
                  <a:t>calibrated</a:t>
                </a:r>
                <a:r>
                  <a:rPr lang="de-CH" dirty="0"/>
                  <a:t> </a:t>
                </a:r>
                <a:r>
                  <a:rPr lang="de-CH" dirty="0" err="1"/>
                  <a:t>threshold</a:t>
                </a:r>
                <a:endParaRPr lang="de-CH" dirty="0"/>
              </a:p>
              <a:p>
                <a:r>
                  <a:rPr lang="de-CH" dirty="0"/>
                  <a:t>Schmitt </a:t>
                </a:r>
                <a:r>
                  <a:rPr lang="de-CH" dirty="0" err="1"/>
                  <a:t>trigger</a:t>
                </a:r>
                <a:r>
                  <a:rPr lang="de-CH" dirty="0"/>
                  <a:t> </a:t>
                </a:r>
                <a:r>
                  <a:rPr lang="de-CH" dirty="0" err="1"/>
                  <a:t>logic</a:t>
                </a:r>
                <a:endParaRPr lang="de-CH" dirty="0"/>
              </a:p>
              <a:p>
                <a:pPr lvl="1"/>
                <a:r>
                  <a:rPr lang="de-CH" dirty="0"/>
                  <a:t>Blink ON </a:t>
                </a:r>
                <a:r>
                  <a:rPr lang="de-CH" dirty="0" err="1"/>
                  <a:t>when</a:t>
                </a:r>
                <a:r>
                  <a:rPr lang="de-CH" dirty="0"/>
                  <a:t> </a:t>
                </a:r>
                <a14:m>
                  <m:oMath xmlns:m="http://schemas.openxmlformats.org/officeDocument/2006/math">
                    <m:r>
                      <a:rPr lang="de-CH" i="1" dirty="0" smtClean="0">
                        <a:latin typeface="Cambria Math" panose="02040503050406030204" pitchFamily="18" charset="0"/>
                      </a:rPr>
                      <m:t>𝑠𝑖𝑔𝑛𝑎𝑙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 &gt; </m:t>
                    </m:r>
                    <m:r>
                      <a:rPr lang="de-CH" i="1" dirty="0" err="1" smtClean="0">
                        <a:latin typeface="Cambria Math" panose="02040503050406030204" pitchFamily="18" charset="0"/>
                      </a:rPr>
                      <m:t>𝑡h𝑟𝑒𝑠h𝑜𝑙𝑑</m:t>
                    </m:r>
                  </m:oMath>
                </a14:m>
                <a:endParaRPr lang="de-CH" dirty="0"/>
              </a:p>
              <a:p>
                <a:pPr lvl="1"/>
                <a:r>
                  <a:rPr lang="de-CH" dirty="0"/>
                  <a:t>Blink OFF </a:t>
                </a:r>
                <a:r>
                  <a:rPr lang="de-CH" dirty="0" err="1"/>
                  <a:t>when</a:t>
                </a:r>
                <a:r>
                  <a:rPr lang="de-CH" dirty="0"/>
                  <a:t> </a:t>
                </a:r>
                <a14:m>
                  <m:oMath xmlns:m="http://schemas.openxmlformats.org/officeDocument/2006/math">
                    <m:r>
                      <a:rPr lang="de-CH" i="1" dirty="0" smtClean="0">
                        <a:latin typeface="Cambria Math" panose="02040503050406030204" pitchFamily="18" charset="0"/>
                      </a:rPr>
                      <m:t>𝑠𝑖𝑔𝑛𝑎𝑙</m:t>
                    </m:r>
                    <m:r>
                      <a:rPr lang="de-CH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de-CH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CH" i="1" dirty="0" err="1" smtClean="0">
                        <a:latin typeface="Cambria Math" panose="02040503050406030204" pitchFamily="18" charset="0"/>
                      </a:rPr>
                      <m:t>𝑡h𝑟𝑒𝑠h𝑜𝑙𝑑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 ∗ 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𝑜𝑓𝑓𝑓𝑎𝑐𝑡𝑜𝑟</m:t>
                    </m:r>
                  </m:oMath>
                </a14:m>
                <a:endParaRPr lang="de-CH" dirty="0"/>
              </a:p>
              <a:p>
                <a:r>
                  <a:rPr lang="de-CH" dirty="0" err="1"/>
                  <a:t>Cooldown</a:t>
                </a:r>
                <a:r>
                  <a:rPr lang="de-CH" dirty="0"/>
                  <a:t> time </a:t>
                </a:r>
                <a:r>
                  <a:rPr lang="de-CH" dirty="0" err="1"/>
                  <a:t>prevents</a:t>
                </a:r>
                <a:r>
                  <a:rPr lang="de-CH" dirty="0"/>
                  <a:t> double </a:t>
                </a:r>
                <a:r>
                  <a:rPr lang="de-CH" dirty="0" err="1"/>
                  <a:t>triggers</a:t>
                </a:r>
                <a:r>
                  <a:rPr lang="de-CH" dirty="0"/>
                  <a:t> </a:t>
                </a:r>
              </a:p>
            </p:txBody>
          </p:sp>
        </mc:Choice>
        <mc:Fallback xmlns="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DA8D8CD9-8385-4F47-4DA2-C823E7E0D42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  <a:blipFill>
                <a:blip r:embed="rId5"/>
                <a:stretch>
                  <a:fillRect l="-986" t="-224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B391F2E7-EA91-598F-24FA-072B2F3681B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3323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50788-DF3F-F288-D91E-AF3A4375F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0338AE0C-D223-1BAE-A090-4F56485C9B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9D72A2A9-B301-7434-7AC0-D0F0842F5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</a:t>
            </a:r>
            <a:r>
              <a:rPr lang="de-CH" dirty="0" err="1"/>
              <a:t>Calibration</a:t>
            </a:r>
            <a:r>
              <a:rPr lang="de-CH" dirty="0"/>
              <a:t> </a:t>
            </a:r>
            <a:r>
              <a:rPr lang="de-CH" dirty="0" err="1"/>
              <a:t>Procedure</a:t>
            </a:r>
            <a:endParaRPr lang="de-C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C8B07E57-377D-8CD2-AE9F-45DAC8576B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</p:spPr>
            <p:txBody>
              <a:bodyPr/>
              <a:lstStyle/>
              <a:p>
                <a:r>
                  <a:rPr lang="de-CH" dirty="0"/>
                  <a:t>Calibration </a:t>
                </a:r>
                <a:r>
                  <a:rPr lang="de-CH" dirty="0" err="1"/>
                  <a:t>collects</a:t>
                </a:r>
                <a:r>
                  <a:rPr lang="de-CH" dirty="0"/>
                  <a:t>:</a:t>
                </a:r>
              </a:p>
              <a:p>
                <a:pPr lvl="1"/>
                <a:r>
                  <a:rPr lang="de-CH" dirty="0"/>
                  <a:t>Baseline</a:t>
                </a:r>
              </a:p>
              <a:p>
                <a:pPr lvl="1"/>
                <a:r>
                  <a:rPr lang="de-CH" dirty="0"/>
                  <a:t>Blink </a:t>
                </a:r>
                <a:r>
                  <a:rPr lang="de-CH" dirty="0" err="1"/>
                  <a:t>amplitudes</a:t>
                </a:r>
                <a:endParaRPr lang="de-CH" dirty="0"/>
              </a:p>
              <a:p>
                <a:r>
                  <a:rPr lang="de-CH" dirty="0"/>
                  <a:t>Threshold </a:t>
                </a:r>
                <a:r>
                  <a:rPr lang="de-CH" dirty="0" err="1"/>
                  <a:t>computed</a:t>
                </a:r>
                <a:r>
                  <a:rPr lang="de-CH" dirty="0"/>
                  <a:t> </a:t>
                </a:r>
                <a:r>
                  <a:rPr lang="de-CH" dirty="0" err="1"/>
                  <a:t>as</a:t>
                </a:r>
                <a:r>
                  <a:rPr lang="de-CH" dirty="0"/>
                  <a:t>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de-CH" i="1" dirty="0" smtClean="0">
                        <a:latin typeface="Cambria Math" panose="02040503050406030204" pitchFamily="18" charset="0"/>
                      </a:rPr>
                      <m:t>𝐵𝑎𝑠𝑒𝑙𝑖𝑛𝑒</m:t>
                    </m:r>
                    <m:r>
                      <a:rPr lang="de-CH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CH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CH" i="1" dirty="0" err="1" smtClean="0">
                        <a:latin typeface="Cambria Math" panose="02040503050406030204" pitchFamily="18" charset="0"/>
                      </a:rPr>
                      <m:t>𝑓𝑎𝑐𝑡𝑜𝑟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 ∗ </m:t>
                    </m:r>
                    <m:r>
                      <a:rPr lang="de-CH" i="1" dirty="0" err="1" smtClean="0">
                        <a:latin typeface="Cambria Math" panose="02040503050406030204" pitchFamily="18" charset="0"/>
                      </a:rPr>
                      <m:t>𝑏𝑙𝑖𝑛𝑘𝑝𝑒𝑎𝑘</m:t>
                    </m:r>
                  </m:oMath>
                </a14:m>
                <a:endParaRPr lang="de-CH" i="1" dirty="0">
                  <a:latin typeface="Cambria Math" panose="02040503050406030204" pitchFamily="18" charset="0"/>
                </a:endParaRPr>
              </a:p>
              <a:p>
                <a:endParaRPr lang="de-CH" dirty="0"/>
              </a:p>
              <a:p>
                <a:pPr marL="0" indent="0">
                  <a:buNone/>
                </a:pPr>
                <a:r>
                  <a:rPr lang="de-CH" dirty="0">
                    <a:sym typeface="Wingdings" panose="05000000000000000000" pitchFamily="2" charset="2"/>
                  </a:rPr>
                  <a:t> User </a:t>
                </a:r>
                <a:r>
                  <a:rPr lang="de-CH" dirty="0" err="1">
                    <a:sym typeface="Wingdings" panose="05000000000000000000" pitchFamily="2" charset="2"/>
                  </a:rPr>
                  <a:t>specificity</a:t>
                </a:r>
              </a:p>
            </p:txBody>
          </p:sp>
        </mc:Choice>
        <mc:Fallback xmlns="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C8B07E57-377D-8CD2-AE9F-45DAC8576B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  <a:blipFill>
                <a:blip r:embed="rId5"/>
                <a:stretch>
                  <a:fillRect l="-1159" t="-224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E0576D01-4A24-F472-2506-2B2F948FAB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45021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6CCF4-8017-78E1-787D-DC0325AAF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18401B75-8C9C-C3E3-7F7D-30CE41530A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64323459-1F0A-E2B5-1285-C0CA8D932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Game Integration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C6556944-D64A-8999-E02C-DAC09A9D75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</p:spPr>
            <p:txBody>
              <a:bodyPr/>
              <a:lstStyle/>
              <a:p>
                <a:r>
                  <a:rPr lang="de-CH" dirty="0"/>
                  <a:t>Blink </a:t>
                </a:r>
                <a:r>
                  <a:rPr lang="de-CH" dirty="0" err="1"/>
                  <a:t>events</a:t>
                </a:r>
                <a:r>
                  <a:rPr lang="de-CH" dirty="0"/>
                  <a:t> </a:t>
                </a:r>
                <a:r>
                  <a:rPr lang="de-CH" dirty="0" err="1"/>
                  <a:t>trigger</a:t>
                </a:r>
                <a:r>
                  <a:rPr lang="de-CH" dirty="0"/>
                  <a:t> </a:t>
                </a:r>
                <a:r>
                  <a:rPr lang="de-CH" dirty="0" err="1"/>
                  <a:t>direction</a:t>
                </a:r>
                <a:r>
                  <a:rPr lang="de-CH" dirty="0"/>
                  <a:t> </a:t>
                </a:r>
                <a:r>
                  <a:rPr lang="de-CH" dirty="0" err="1"/>
                  <a:t>changes</a:t>
                </a:r>
                <a:r>
                  <a:rPr lang="de-CH" dirty="0"/>
                  <a:t> </a:t>
                </a:r>
                <a:r>
                  <a:rPr lang="de-CH" dirty="0" err="1"/>
                  <a:t>of</a:t>
                </a:r>
                <a:r>
                  <a:rPr lang="de-CH" dirty="0"/>
                  <a:t> </a:t>
                </a:r>
                <a:r>
                  <a:rPr lang="de-CH" dirty="0" err="1"/>
                  <a:t>the</a:t>
                </a:r>
                <a:r>
                  <a:rPr lang="de-CH" dirty="0"/>
                  <a:t> paddle</a:t>
                </a:r>
              </a:p>
              <a:p>
                <a:r>
                  <a:rPr lang="de-CH" dirty="0"/>
                  <a:t>Paddle </a:t>
                </a:r>
                <a:r>
                  <a:rPr lang="de-CH" dirty="0" err="1"/>
                  <a:t>moves</a:t>
                </a:r>
                <a:r>
                  <a:rPr lang="de-CH" dirty="0"/>
                  <a:t> </a:t>
                </a:r>
                <a:r>
                  <a:rPr lang="de-CH" dirty="0" err="1"/>
                  <a:t>by</a:t>
                </a:r>
                <a:r>
                  <a:rPr lang="de-CH" dirty="0"/>
                  <a:t> </a:t>
                </a:r>
                <a:r>
                  <a:rPr lang="de-CH" dirty="0" err="1"/>
                  <a:t>itself</a:t>
                </a:r>
                <a:r>
                  <a:rPr lang="de-CH" dirty="0"/>
                  <a:t> </a:t>
                </a:r>
                <a:r>
                  <a:rPr lang="de-CH" dirty="0">
                    <a:sym typeface="Wingdings" panose="05000000000000000000" pitchFamily="2" charset="2"/>
                  </a:rPr>
                  <a:t> User </a:t>
                </a:r>
                <a:r>
                  <a:rPr lang="de-CH" dirty="0" err="1">
                    <a:sym typeface="Wingdings" panose="05000000000000000000" pitchFamily="2" charset="2"/>
                  </a:rPr>
                  <a:t>can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only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change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its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direction</a:t>
                </a:r>
                <a:endParaRPr lang="de-CH" dirty="0">
                  <a:sym typeface="Wingdings" panose="05000000000000000000" pitchFamily="2" charset="2"/>
                </a:endParaRPr>
              </a:p>
              <a:p>
                <a:r>
                  <a:rPr lang="de-CH" dirty="0" err="1">
                    <a:sym typeface="Wingdings" panose="05000000000000000000" pitchFamily="2" charset="2"/>
                  </a:rPr>
                  <a:t>Four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difficulty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levels</a:t>
                </a:r>
                <a:r>
                  <a:rPr lang="de-CH" dirty="0">
                    <a:sym typeface="Wingdings" panose="05000000000000000000" pitchFamily="2" charset="2"/>
                  </a:rPr>
                  <a:t> via ball </a:t>
                </a:r>
                <a:r>
                  <a:rPr lang="de-CH" dirty="0" err="1">
                    <a:sym typeface="Wingdings" panose="05000000000000000000" pitchFamily="2" charset="2"/>
                  </a:rPr>
                  <a:t>speed</a:t>
                </a:r>
                <a:r>
                  <a:rPr lang="de-CH" dirty="0">
                    <a:sym typeface="Wingdings" panose="05000000000000000000" pitchFamily="2" charset="2"/>
                  </a:rPr>
                  <a:t>, ball </a:t>
                </a:r>
                <a:r>
                  <a:rPr lang="de-CH" dirty="0" err="1">
                    <a:sym typeface="Wingdings" panose="05000000000000000000" pitchFamily="2" charset="2"/>
                  </a:rPr>
                  <a:t>size</a:t>
                </a:r>
                <a:r>
                  <a:rPr lang="de-CH" dirty="0">
                    <a:sym typeface="Wingdings" panose="05000000000000000000" pitchFamily="2" charset="2"/>
                  </a:rPr>
                  <a:t> and paddle </a:t>
                </a:r>
                <a:r>
                  <a:rPr lang="de-CH" dirty="0" err="1">
                    <a:sym typeface="Wingdings" panose="05000000000000000000" pitchFamily="2" charset="2"/>
                  </a:rPr>
                  <a:t>size</a:t>
                </a:r>
                <a:endParaRPr lang="de-CH" dirty="0">
                  <a:sym typeface="Wingdings" panose="05000000000000000000" pitchFamily="2" charset="2"/>
                </a:endParaRPr>
              </a:p>
              <a:p>
                <a:r>
                  <a:rPr lang="de-CH" dirty="0" err="1">
                    <a:sym typeface="Wingdings" panose="05000000000000000000" pitchFamily="2" charset="2"/>
                  </a:rPr>
                  <a:t>Two</a:t>
                </a:r>
                <a:r>
                  <a:rPr lang="de-CH" dirty="0">
                    <a:sym typeface="Wingdings" panose="05000000000000000000" pitchFamily="2" charset="2"/>
                  </a:rPr>
                  <a:t>-player </a:t>
                </a:r>
                <a:r>
                  <a:rPr lang="de-CH" dirty="0" err="1">
                    <a:sym typeface="Wingdings" panose="05000000000000000000" pitchFamily="2" charset="2"/>
                  </a:rPr>
                  <a:t>mode</a:t>
                </a:r>
                <a:r>
                  <a:rPr lang="de-CH" dirty="0">
                    <a:sym typeface="Wingdings" panose="05000000000000000000" pitchFamily="2" charset="2"/>
                  </a:rPr>
                  <a:t> support</a:t>
                </a:r>
              </a:p>
            </p:txBody>
          </p:sp>
        </mc:Choice>
        <mc:Fallback xmlns="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C6556944-D64A-8999-E02C-DAC09A9D75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  <a:blipFill>
                <a:blip r:embed="rId5"/>
                <a:stretch>
                  <a:fillRect l="-986" t="-224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FD5B7177-9102-7D9D-22FC-4B467461A94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0453A654-A6C0-481F-68C6-5092B58F1E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5329300"/>
              </p:ext>
            </p:extLst>
          </p:nvPr>
        </p:nvGraphicFramePr>
        <p:xfrm>
          <a:off x="838199" y="4169196"/>
          <a:ext cx="10515599" cy="200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165714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A7928C-42BB-3C63-06D8-434C17DBC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A6F473F1-4B79-64C7-DA04-F8D1BB76870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E44F3F62-9AC6-AC5F-E55A-D8E4331FC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Results</a:t>
            </a:r>
            <a:endParaRPr lang="de-CH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1E85D4E-EA3F-2EA7-ECA9-E15D09C71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Mean Precision: 0.87</a:t>
            </a:r>
          </a:p>
          <a:p>
            <a:r>
              <a:rPr lang="de-CH" dirty="0"/>
              <a:t>Mean Recall: 0.81</a:t>
            </a:r>
          </a:p>
          <a:p>
            <a:r>
              <a:rPr lang="de-CH" dirty="0"/>
              <a:t>Mean F1-Score: 0.83</a:t>
            </a:r>
          </a:p>
          <a:p>
            <a:endParaRPr lang="de-CH" dirty="0"/>
          </a:p>
          <a:p>
            <a:r>
              <a:rPr lang="de-CH" dirty="0"/>
              <a:t>7 </a:t>
            </a:r>
            <a:r>
              <a:rPr lang="de-CH" dirty="0" err="1"/>
              <a:t>participants</a:t>
            </a:r>
            <a:endParaRPr lang="de-CH" dirty="0"/>
          </a:p>
          <a:p>
            <a:pPr lvl="1"/>
            <a:r>
              <a:rPr lang="de-CH" dirty="0"/>
              <a:t>3 </a:t>
            </a:r>
            <a:r>
              <a:rPr lang="de-CH" dirty="0" err="1"/>
              <a:t>female</a:t>
            </a:r>
            <a:r>
              <a:rPr lang="de-CH" dirty="0"/>
              <a:t>, 4 male</a:t>
            </a:r>
          </a:p>
          <a:p>
            <a:pPr lvl="1"/>
            <a:r>
              <a:rPr lang="de-CH" dirty="0"/>
              <a:t>Age 25 – 64 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C20DC0B1-7B48-0D58-D8AB-A2FDAE5F813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8" name="Grafik 7" descr="Ein Bild, das Text, Screenshot, Diagramm enthält.&#10;&#10;KI-generierte Inhalte können fehlerhaft sein.">
            <a:extLst>
              <a:ext uri="{FF2B5EF4-FFF2-40B4-BE49-F238E27FC236}">
                <a16:creationId xmlns:a16="http://schemas.microsoft.com/office/drawing/2014/main" id="{B610B266-C317-9888-38C5-72354D6A19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8400" y="1509712"/>
            <a:ext cx="4581525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536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33FB5-98A2-BF80-C6CF-DF0F58FC6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68E07C0E-51F5-8263-AA70-6634E8D8125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1FE564F6-9077-249D-EF0D-B0050CBD5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CH" dirty="0" err="1"/>
              <a:t>Let’s</a:t>
            </a:r>
            <a:r>
              <a:rPr lang="de-CH" dirty="0"/>
              <a:t> </a:t>
            </a:r>
            <a:r>
              <a:rPr lang="de-CH" dirty="0" err="1"/>
              <a:t>test</a:t>
            </a:r>
            <a:r>
              <a:rPr lang="de-CH" dirty="0"/>
              <a:t> </a:t>
            </a:r>
            <a:r>
              <a:rPr lang="de-CH" dirty="0" err="1"/>
              <a:t>it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A189C6B6-9D14-71C8-C61F-87103B6B93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6256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CF8B8-A46E-3E37-814A-FBC94BED0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BF6F4BE0-6C50-E8D2-5731-FFB6DCF1E6E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CDFFDF84-839B-041C-1661-56F1E70FF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Conclusion</a:t>
            </a:r>
            <a:endParaRPr lang="de-CH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E4A275E-4AC0-FAF2-3973-5B3B12958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H1: </a:t>
            </a:r>
            <a:r>
              <a:rPr lang="de-CH" dirty="0" err="1"/>
              <a:t>Supported</a:t>
            </a:r>
            <a:r>
              <a:rPr lang="de-CH" dirty="0"/>
              <a:t> – </a:t>
            </a:r>
            <a:r>
              <a:rPr lang="de-CH" dirty="0" err="1"/>
              <a:t>eye</a:t>
            </a:r>
            <a:r>
              <a:rPr lang="de-CH" dirty="0"/>
              <a:t> </a:t>
            </a:r>
            <a:r>
              <a:rPr lang="de-CH" dirty="0" err="1"/>
              <a:t>blinks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clearly</a:t>
            </a:r>
            <a:r>
              <a:rPr lang="de-CH" dirty="0"/>
              <a:t> visible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peaks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signal</a:t>
            </a:r>
            <a:r>
              <a:rPr lang="de-CH" dirty="0"/>
              <a:t> and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detected</a:t>
            </a:r>
            <a:r>
              <a:rPr lang="de-CH" dirty="0"/>
              <a:t> </a:t>
            </a:r>
            <a:r>
              <a:rPr lang="de-CH" dirty="0" err="1"/>
              <a:t>reliably</a:t>
            </a:r>
            <a:endParaRPr lang="de-CH" dirty="0"/>
          </a:p>
          <a:p>
            <a:r>
              <a:rPr lang="de-CH" dirty="0"/>
              <a:t>H2: </a:t>
            </a:r>
            <a:r>
              <a:rPr lang="de-CH" dirty="0" err="1"/>
              <a:t>Supported</a:t>
            </a:r>
            <a:r>
              <a:rPr lang="de-CH" dirty="0"/>
              <a:t> – an initial «global» </a:t>
            </a:r>
            <a:r>
              <a:rPr lang="de-CH" dirty="0" err="1"/>
              <a:t>threshold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 </a:t>
            </a:r>
            <a:r>
              <a:rPr lang="de-CH" dirty="0" err="1"/>
              <a:t>did</a:t>
            </a:r>
            <a:r>
              <a:rPr lang="de-CH" dirty="0"/>
              <a:t> not </a:t>
            </a:r>
            <a:r>
              <a:rPr lang="de-CH" dirty="0" err="1"/>
              <a:t>work</a:t>
            </a:r>
            <a:endParaRPr lang="de-CH" dirty="0"/>
          </a:p>
          <a:p>
            <a:r>
              <a:rPr lang="de-CH" dirty="0"/>
              <a:t>H3: </a:t>
            </a:r>
            <a:r>
              <a:rPr lang="de-CH" dirty="0" err="1"/>
              <a:t>Supported</a:t>
            </a:r>
            <a:r>
              <a:rPr lang="de-CH" dirty="0"/>
              <a:t> –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pong</a:t>
            </a:r>
            <a:r>
              <a:rPr lang="de-CH" dirty="0"/>
              <a:t> game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controlled</a:t>
            </a:r>
            <a:r>
              <a:rPr lang="de-CH" dirty="0"/>
              <a:t>, but not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satisfactory</a:t>
            </a:r>
            <a:r>
              <a:rPr lang="de-CH" dirty="0"/>
              <a:t> </a:t>
            </a:r>
            <a:r>
              <a:rPr lang="de-CH" dirty="0" err="1"/>
              <a:t>degree</a:t>
            </a:r>
            <a:r>
              <a:rPr lang="de-CH" dirty="0"/>
              <a:t> (</a:t>
            </a:r>
            <a:r>
              <a:rPr lang="de-CH" dirty="0" err="1"/>
              <a:t>dependency</a:t>
            </a:r>
            <a:r>
              <a:rPr lang="de-CH" dirty="0"/>
              <a:t> on </a:t>
            </a:r>
            <a:r>
              <a:rPr lang="de-CH" dirty="0" err="1"/>
              <a:t>environment</a:t>
            </a:r>
            <a:r>
              <a:rPr lang="de-CH" dirty="0"/>
              <a:t> &amp; </a:t>
            </a:r>
            <a:r>
              <a:rPr lang="de-CH" dirty="0" err="1"/>
              <a:t>user</a:t>
            </a:r>
            <a:r>
              <a:rPr lang="de-CH" dirty="0"/>
              <a:t>)</a:t>
            </a:r>
          </a:p>
          <a:p>
            <a:endParaRPr lang="de-CH" dirty="0"/>
          </a:p>
          <a:p>
            <a:r>
              <a:rPr lang="de-CH" dirty="0" err="1"/>
              <a:t>There</a:t>
            </a:r>
            <a:r>
              <a:rPr lang="de-CH" dirty="0"/>
              <a:t> also </a:t>
            </a:r>
            <a:r>
              <a:rPr lang="de-CH" dirty="0" err="1"/>
              <a:t>seems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a </a:t>
            </a:r>
            <a:r>
              <a:rPr lang="de-CH" dirty="0" err="1"/>
              <a:t>learning</a:t>
            </a:r>
            <a:r>
              <a:rPr lang="de-CH" dirty="0"/>
              <a:t> </a:t>
            </a:r>
            <a:r>
              <a:rPr lang="de-CH" dirty="0" err="1"/>
              <a:t>factor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D96F296E-D128-F01B-D888-24606BD5B0C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0802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24921-1F8C-1423-8E7E-F427E9BA0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1EAF097F-1F21-D4E7-4D0F-ECD06DF8272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9EEAA9AE-BF19-C74E-3A01-118D17739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Limitations</a:t>
            </a:r>
            <a:endParaRPr lang="de-CH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E2E33C9-8E2F-2153-4E50-89BEA286B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Sensitive </a:t>
            </a:r>
            <a:r>
              <a:rPr lang="de-CH" dirty="0" err="1"/>
              <a:t>to</a:t>
            </a:r>
            <a:r>
              <a:rPr lang="de-CH" dirty="0"/>
              <a:t> environmental </a:t>
            </a:r>
            <a:r>
              <a:rPr lang="de-CH" dirty="0" err="1"/>
              <a:t>noise</a:t>
            </a:r>
            <a:r>
              <a:rPr lang="de-CH" dirty="0"/>
              <a:t> / </a:t>
            </a:r>
            <a:r>
              <a:rPr lang="de-CH" dirty="0" err="1"/>
              <a:t>general</a:t>
            </a:r>
            <a:r>
              <a:rPr lang="de-CH" dirty="0"/>
              <a:t> </a:t>
            </a:r>
            <a:r>
              <a:rPr lang="de-CH" dirty="0" err="1"/>
              <a:t>distractions</a:t>
            </a:r>
            <a:endParaRPr lang="de-CH" dirty="0"/>
          </a:p>
          <a:p>
            <a:r>
              <a:rPr lang="de-CH" dirty="0" err="1"/>
              <a:t>Requires</a:t>
            </a:r>
            <a:r>
              <a:rPr lang="de-CH" dirty="0"/>
              <a:t> </a:t>
            </a:r>
            <a:r>
              <a:rPr lang="de-CH" dirty="0" err="1"/>
              <a:t>calibration</a:t>
            </a:r>
            <a:r>
              <a:rPr lang="de-CH" dirty="0"/>
              <a:t> (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specific</a:t>
            </a:r>
            <a:r>
              <a:rPr lang="de-CH" dirty="0"/>
              <a:t>)</a:t>
            </a:r>
          </a:p>
          <a:p>
            <a:r>
              <a:rPr lang="de-CH" dirty="0"/>
              <a:t>Limited sample </a:t>
            </a:r>
            <a:r>
              <a:rPr lang="de-CH" dirty="0" err="1"/>
              <a:t>size</a:t>
            </a:r>
            <a:r>
              <a:rPr lang="de-CH" dirty="0"/>
              <a:t> (</a:t>
            </a:r>
            <a:r>
              <a:rPr lang="de-CH" dirty="0" err="1"/>
              <a:t>only</a:t>
            </a:r>
            <a:r>
              <a:rPr lang="de-CH" dirty="0"/>
              <a:t> 7 </a:t>
            </a:r>
            <a:r>
              <a:rPr lang="de-CH" dirty="0" err="1"/>
              <a:t>participants</a:t>
            </a:r>
            <a:r>
              <a:rPr lang="de-CH" dirty="0"/>
              <a:t>)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6E52C091-5E88-AD7D-938D-DDCC5F034FD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21486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533F6-246F-88FF-1A0F-2059E6618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91BDE656-E2A3-35A5-FA05-847E4405418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2423FA61-4F35-0B37-0131-9B6CF649E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References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66FEE9-41ED-E16F-99FC-53D72419A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de-CH" dirty="0" err="1"/>
              <a:t>Biasiucci</a:t>
            </a:r>
            <a:r>
              <a:rPr lang="de-CH" dirty="0"/>
              <a:t>, A., </a:t>
            </a:r>
            <a:r>
              <a:rPr lang="de-CH" dirty="0" err="1"/>
              <a:t>Franceschiello</a:t>
            </a:r>
            <a:r>
              <a:rPr lang="de-CH" dirty="0"/>
              <a:t>, B., &amp; Murray, M. M. (2019). </a:t>
            </a:r>
            <a:r>
              <a:rPr lang="de-CH" dirty="0" err="1"/>
              <a:t>Electroencephalography</a:t>
            </a:r>
            <a:r>
              <a:rPr lang="de-CH" dirty="0"/>
              <a:t>. </a:t>
            </a:r>
            <a:r>
              <a:rPr lang="de-CH" i="1" dirty="0" err="1"/>
              <a:t>Current</a:t>
            </a:r>
            <a:r>
              <a:rPr lang="de-CH" i="1" dirty="0"/>
              <a:t> </a:t>
            </a:r>
            <a:r>
              <a:rPr lang="de-CH" i="1" dirty="0" err="1"/>
              <a:t>Biology</a:t>
            </a:r>
            <a:r>
              <a:rPr lang="de-CH" dirty="0"/>
              <a:t>, </a:t>
            </a:r>
            <a:r>
              <a:rPr lang="de-CH" i="1" dirty="0"/>
              <a:t>29</a:t>
            </a:r>
            <a:r>
              <a:rPr lang="de-CH" dirty="0"/>
              <a:t>(3), R80–R85. </a:t>
            </a:r>
            <a:r>
              <a:rPr lang="de-CH" dirty="0">
                <a:hlinkClick r:id="rId5"/>
              </a:rPr>
              <a:t>https://doi.org/10.1016/j.cub.2018.11.052</a:t>
            </a:r>
            <a:endParaRPr lang="de-CH" dirty="0"/>
          </a:p>
          <a:p>
            <a:r>
              <a:rPr lang="de-CH" dirty="0" err="1"/>
              <a:t>Chandralekha</a:t>
            </a:r>
            <a:r>
              <a:rPr lang="de-CH" dirty="0"/>
              <a:t>, M., </a:t>
            </a:r>
            <a:r>
              <a:rPr lang="de-CH" dirty="0" err="1"/>
              <a:t>Jayadurga</a:t>
            </a:r>
            <a:r>
              <a:rPr lang="de-CH" dirty="0"/>
              <a:t>, N. P., Chen, T. M., </a:t>
            </a:r>
            <a:r>
              <a:rPr lang="de-CH" dirty="0" err="1"/>
              <a:t>Sathiyanarayanan</a:t>
            </a:r>
            <a:r>
              <a:rPr lang="de-CH" dirty="0"/>
              <a:t>, M., Saleem, K., &amp; </a:t>
            </a:r>
            <a:r>
              <a:rPr lang="de-CH" dirty="0" err="1"/>
              <a:t>Orgun</a:t>
            </a:r>
            <a:r>
              <a:rPr lang="de-CH" dirty="0"/>
              <a:t>, M. A. (2025). A </a:t>
            </a:r>
            <a:r>
              <a:rPr lang="de-CH" dirty="0" err="1"/>
              <a:t>synergistic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enhanced</a:t>
            </a:r>
            <a:r>
              <a:rPr lang="de-CH" dirty="0"/>
              <a:t> </a:t>
            </a:r>
            <a:r>
              <a:rPr lang="de-CH" dirty="0" err="1"/>
              <a:t>eye</a:t>
            </a:r>
            <a:r>
              <a:rPr lang="de-CH" dirty="0"/>
              <a:t> blink </a:t>
            </a:r>
            <a:r>
              <a:rPr lang="de-CH" dirty="0" err="1"/>
              <a:t>detection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wavelet</a:t>
            </a:r>
            <a:r>
              <a:rPr lang="de-CH" dirty="0"/>
              <a:t> </a:t>
            </a:r>
            <a:r>
              <a:rPr lang="de-CH" dirty="0" err="1"/>
              <a:t>analysis</a:t>
            </a:r>
            <a:r>
              <a:rPr lang="de-CH" dirty="0"/>
              <a:t>, </a:t>
            </a:r>
            <a:r>
              <a:rPr lang="de-CH" dirty="0" err="1"/>
              <a:t>autoencoding</a:t>
            </a:r>
            <a:r>
              <a:rPr lang="de-CH" dirty="0"/>
              <a:t> and Crow-Search </a:t>
            </a:r>
            <a:r>
              <a:rPr lang="de-CH" dirty="0" err="1"/>
              <a:t>optimized</a:t>
            </a:r>
            <a:r>
              <a:rPr lang="de-CH" dirty="0"/>
              <a:t> k-NN </a:t>
            </a:r>
            <a:r>
              <a:rPr lang="de-CH" dirty="0" err="1"/>
              <a:t>algorithm</a:t>
            </a:r>
            <a:r>
              <a:rPr lang="de-CH" dirty="0"/>
              <a:t>. </a:t>
            </a:r>
            <a:r>
              <a:rPr lang="de-CH" i="1" dirty="0"/>
              <a:t>Scientific Reports</a:t>
            </a:r>
            <a:r>
              <a:rPr lang="de-CH" dirty="0"/>
              <a:t>, </a:t>
            </a:r>
            <a:r>
              <a:rPr lang="de-CH" i="1" dirty="0"/>
              <a:t>15</a:t>
            </a:r>
            <a:r>
              <a:rPr lang="de-CH" dirty="0"/>
              <a:t>(1), 11949. </a:t>
            </a:r>
            <a:r>
              <a:rPr lang="de-CH" dirty="0">
                <a:hlinkClick r:id="rId6"/>
              </a:rPr>
              <a:t>https://doi.org/10.1038/s41598-025-95119-2</a:t>
            </a:r>
            <a:endParaRPr lang="de-CH" dirty="0"/>
          </a:p>
          <a:p>
            <a:r>
              <a:rPr lang="de-CH" i="1" dirty="0"/>
              <a:t>CUPIDO: An Analog Ultra-Low-Power and </a:t>
            </a:r>
            <a:r>
              <a:rPr lang="de-CH" i="1" dirty="0" err="1"/>
              <a:t>Contactless</a:t>
            </a:r>
            <a:r>
              <a:rPr lang="de-CH" i="1" dirty="0"/>
              <a:t> Eye Blink </a:t>
            </a:r>
            <a:r>
              <a:rPr lang="de-CH" i="1" dirty="0" err="1"/>
              <a:t>Detector</a:t>
            </a:r>
            <a:r>
              <a:rPr lang="de-CH" i="1" dirty="0"/>
              <a:t> </a:t>
            </a:r>
            <a:r>
              <a:rPr lang="de-CH" i="1" dirty="0" err="1"/>
              <a:t>for</a:t>
            </a:r>
            <a:r>
              <a:rPr lang="de-CH" i="1" dirty="0"/>
              <a:t> Smart Glasses</a:t>
            </a:r>
            <a:r>
              <a:rPr lang="de-CH" dirty="0"/>
              <a:t>. (</a:t>
            </a:r>
            <a:r>
              <a:rPr lang="de-CH" dirty="0" err="1"/>
              <a:t>n.d</a:t>
            </a:r>
            <a:r>
              <a:rPr lang="de-CH" dirty="0"/>
              <a:t>.). </a:t>
            </a:r>
            <a:r>
              <a:rPr lang="de-CH" dirty="0" err="1"/>
              <a:t>Retrieved</a:t>
            </a:r>
            <a:r>
              <a:rPr lang="de-CH" dirty="0"/>
              <a:t> 14 </a:t>
            </a:r>
            <a:r>
              <a:rPr lang="de-CH" dirty="0" err="1"/>
              <a:t>January</a:t>
            </a:r>
            <a:r>
              <a:rPr lang="de-CH" dirty="0"/>
              <a:t> 2026,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>
                <a:hlinkClick r:id="rId7"/>
              </a:rPr>
              <a:t>https://www.research-collection.ethz.ch/entities/publication/80ed2e65-a3ec-4769-afdf-994b5bb11d44</a:t>
            </a:r>
            <a:endParaRPr lang="de-CH" dirty="0"/>
          </a:p>
          <a:p>
            <a:r>
              <a:rPr lang="de-CH" dirty="0" err="1"/>
              <a:t>Deepu</a:t>
            </a:r>
            <a:r>
              <a:rPr lang="de-CH" dirty="0"/>
              <a:t>, S., </a:t>
            </a:r>
            <a:r>
              <a:rPr lang="de-CH" dirty="0" err="1"/>
              <a:t>Chithra</a:t>
            </a:r>
            <a:r>
              <a:rPr lang="de-CH" dirty="0"/>
              <a:t>, P., </a:t>
            </a:r>
            <a:r>
              <a:rPr lang="de-CH" dirty="0" err="1"/>
              <a:t>Panicker</a:t>
            </a:r>
            <a:r>
              <a:rPr lang="de-CH" dirty="0"/>
              <a:t>, P., </a:t>
            </a:r>
            <a:r>
              <a:rPr lang="de-CH" dirty="0" err="1"/>
              <a:t>Subodh</a:t>
            </a:r>
            <a:r>
              <a:rPr lang="de-CH" dirty="0"/>
              <a:t>, P., </a:t>
            </a:r>
            <a:r>
              <a:rPr lang="de-CH" dirty="0" err="1"/>
              <a:t>Binu</a:t>
            </a:r>
            <a:r>
              <a:rPr lang="de-CH" dirty="0"/>
              <a:t>, P., </a:t>
            </a:r>
            <a:r>
              <a:rPr lang="de-CH" dirty="0" err="1"/>
              <a:t>Dhanya</a:t>
            </a:r>
            <a:r>
              <a:rPr lang="de-CH" dirty="0"/>
              <a:t>, M., </a:t>
            </a:r>
            <a:r>
              <a:rPr lang="de-CH" dirty="0" err="1"/>
              <a:t>Anusree</a:t>
            </a:r>
            <a:r>
              <a:rPr lang="de-CH" dirty="0"/>
              <a:t>, V., </a:t>
            </a:r>
            <a:r>
              <a:rPr lang="de-CH" dirty="0" err="1"/>
              <a:t>Archana</a:t>
            </a:r>
            <a:r>
              <a:rPr lang="de-CH" dirty="0"/>
              <a:t>, M., &amp; </a:t>
            </a:r>
            <a:r>
              <a:rPr lang="de-CH" dirty="0" err="1"/>
              <a:t>Athira</a:t>
            </a:r>
            <a:r>
              <a:rPr lang="de-CH" dirty="0"/>
              <a:t>, B. (2024). EEG-</a:t>
            </a:r>
            <a:r>
              <a:rPr lang="de-CH" dirty="0" err="1"/>
              <a:t>Based</a:t>
            </a:r>
            <a:r>
              <a:rPr lang="de-CH" dirty="0"/>
              <a:t> Eye Blink </a:t>
            </a:r>
            <a:r>
              <a:rPr lang="de-CH" dirty="0" err="1"/>
              <a:t>Detection</a:t>
            </a:r>
            <a:r>
              <a:rPr lang="de-CH" dirty="0"/>
              <a:t> and Interpretation </a:t>
            </a:r>
            <a:r>
              <a:rPr lang="de-CH" dirty="0" err="1"/>
              <a:t>for</a:t>
            </a:r>
            <a:r>
              <a:rPr lang="de-CH" dirty="0"/>
              <a:t> Human-Computer Interaction and Communication. </a:t>
            </a:r>
            <a:r>
              <a:rPr lang="de-CH" i="1" dirty="0"/>
              <a:t>2024 International Conference on Brain Computer Interface &amp; </a:t>
            </a:r>
            <a:r>
              <a:rPr lang="de-CH" i="1" dirty="0" err="1"/>
              <a:t>Healthcare</a:t>
            </a:r>
            <a:r>
              <a:rPr lang="de-CH" i="1" dirty="0"/>
              <a:t> Technologies (</a:t>
            </a:r>
            <a:r>
              <a:rPr lang="de-CH" i="1" dirty="0" err="1"/>
              <a:t>iCon</a:t>
            </a:r>
            <a:r>
              <a:rPr lang="de-CH" i="1" dirty="0"/>
              <a:t>-BCIHT)</a:t>
            </a:r>
            <a:r>
              <a:rPr lang="de-CH" dirty="0"/>
              <a:t>, 263–267. </a:t>
            </a:r>
            <a:r>
              <a:rPr lang="de-CH" dirty="0">
                <a:hlinkClick r:id="rId8"/>
              </a:rPr>
              <a:t>https://doi.org/10.1109/iCon-BCIHT63907.2024.10882341</a:t>
            </a:r>
            <a:endParaRPr lang="de-CH" dirty="0"/>
          </a:p>
          <a:p>
            <a:r>
              <a:rPr lang="de-CH" dirty="0" err="1"/>
              <a:t>Oleksak</a:t>
            </a:r>
            <a:r>
              <a:rPr lang="de-CH" dirty="0"/>
              <a:t>, P., Novotny, M., </a:t>
            </a:r>
            <a:r>
              <a:rPr lang="de-CH" dirty="0" err="1"/>
              <a:t>Patocka</a:t>
            </a:r>
            <a:r>
              <a:rPr lang="de-CH" dirty="0"/>
              <a:t>, J., </a:t>
            </a:r>
            <a:r>
              <a:rPr lang="de-CH" dirty="0" err="1"/>
              <a:t>Nepovimova</a:t>
            </a:r>
            <a:r>
              <a:rPr lang="de-CH" dirty="0"/>
              <a:t>, E., Hort, J., </a:t>
            </a:r>
            <a:r>
              <a:rPr lang="de-CH" dirty="0" err="1"/>
              <a:t>Pavlik</a:t>
            </a:r>
            <a:r>
              <a:rPr lang="de-CH" dirty="0"/>
              <a:t>, J., </a:t>
            </a:r>
            <a:r>
              <a:rPr lang="de-CH" dirty="0" err="1"/>
              <a:t>Klimova</a:t>
            </a:r>
            <a:r>
              <a:rPr lang="de-CH" dirty="0"/>
              <a:t>, B., Valis, M., &amp; </a:t>
            </a:r>
            <a:r>
              <a:rPr lang="de-CH" dirty="0" err="1"/>
              <a:t>Kuca</a:t>
            </a:r>
            <a:r>
              <a:rPr lang="de-CH" dirty="0"/>
              <a:t>, K. (2021). </a:t>
            </a:r>
            <a:r>
              <a:rPr lang="de-CH" dirty="0" err="1"/>
              <a:t>Neuropharmacology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Cevimeline</a:t>
            </a:r>
            <a:r>
              <a:rPr lang="de-CH" dirty="0"/>
              <a:t> and </a:t>
            </a:r>
            <a:r>
              <a:rPr lang="de-CH" dirty="0" err="1"/>
              <a:t>Muscarinic</a:t>
            </a:r>
            <a:r>
              <a:rPr lang="de-CH" dirty="0"/>
              <a:t> Drugs—Focus on </a:t>
            </a:r>
            <a:r>
              <a:rPr lang="de-CH" dirty="0" err="1"/>
              <a:t>Cognition</a:t>
            </a:r>
            <a:r>
              <a:rPr lang="de-CH" dirty="0"/>
              <a:t> and Neurodegeneration. </a:t>
            </a:r>
            <a:r>
              <a:rPr lang="de-CH" i="1" dirty="0"/>
              <a:t>International Journal </a:t>
            </a:r>
            <a:r>
              <a:rPr lang="de-CH" i="1" dirty="0" err="1"/>
              <a:t>of</a:t>
            </a:r>
            <a:r>
              <a:rPr lang="de-CH" i="1" dirty="0"/>
              <a:t> </a:t>
            </a:r>
            <a:r>
              <a:rPr lang="de-CH" i="1" dirty="0" err="1"/>
              <a:t>Molecular</a:t>
            </a:r>
            <a:r>
              <a:rPr lang="de-CH" i="1" dirty="0"/>
              <a:t> Sciences</a:t>
            </a:r>
            <a:r>
              <a:rPr lang="de-CH" dirty="0"/>
              <a:t>, </a:t>
            </a:r>
            <a:r>
              <a:rPr lang="de-CH" i="1" dirty="0"/>
              <a:t>22</a:t>
            </a:r>
            <a:r>
              <a:rPr lang="de-CH" dirty="0"/>
              <a:t>(16), 8908. </a:t>
            </a:r>
            <a:r>
              <a:rPr lang="de-CH" dirty="0">
                <a:hlinkClick r:id="rId9"/>
              </a:rPr>
              <a:t>https://doi.org/10.3390/ijms22168908</a:t>
            </a:r>
            <a:endParaRPr lang="de-CH" dirty="0"/>
          </a:p>
          <a:p>
            <a:r>
              <a:rPr lang="de-CH" i="1" dirty="0"/>
              <a:t>The </a:t>
            </a:r>
            <a:r>
              <a:rPr lang="de-CH" i="1" dirty="0" err="1"/>
              <a:t>Complete</a:t>
            </a:r>
            <a:r>
              <a:rPr lang="de-CH" i="1" dirty="0"/>
              <a:t> Ultracortex</a:t>
            </a:r>
            <a:r>
              <a:rPr lang="de-CH" dirty="0"/>
              <a:t>. (</a:t>
            </a:r>
            <a:r>
              <a:rPr lang="de-CH" dirty="0" err="1"/>
              <a:t>n.d</a:t>
            </a:r>
            <a:r>
              <a:rPr lang="de-CH" dirty="0"/>
              <a:t>.). </a:t>
            </a:r>
            <a:r>
              <a:rPr lang="de-CH" dirty="0" err="1"/>
              <a:t>OpenBCI</a:t>
            </a:r>
            <a:r>
              <a:rPr lang="de-CH" dirty="0"/>
              <a:t> Shop. </a:t>
            </a:r>
            <a:r>
              <a:rPr lang="de-CH" dirty="0" err="1"/>
              <a:t>Retrieved</a:t>
            </a:r>
            <a:r>
              <a:rPr lang="de-CH" dirty="0"/>
              <a:t> 14 </a:t>
            </a:r>
            <a:r>
              <a:rPr lang="de-CH" dirty="0" err="1"/>
              <a:t>January</a:t>
            </a:r>
            <a:r>
              <a:rPr lang="de-CH" dirty="0"/>
              <a:t> 2026,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>
                <a:hlinkClick r:id="rId10"/>
              </a:rPr>
              <a:t>https://shop.openbci.com/products/the-complete-headset-eeg</a:t>
            </a: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05853194-B006-95E4-2F11-30DDF0206A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06545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AD5F2-3492-5EFA-2848-4E96CAAC9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F8C961F6-79D1-819B-14B8-AAAFB13BE6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754691B6-BCE3-8281-C1C9-23D52CB76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Introduction</a:t>
            </a:r>
            <a:r>
              <a:rPr lang="de-CH" dirty="0"/>
              <a:t> &amp; Motivation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93E736E-C401-18B1-DF76-D26D4D515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Objective</a:t>
            </a:r>
            <a:r>
              <a:rPr lang="de-CH" dirty="0"/>
              <a:t>: Create a «blink-</a:t>
            </a:r>
            <a:r>
              <a:rPr lang="de-CH" dirty="0" err="1"/>
              <a:t>controlled</a:t>
            </a:r>
            <a:r>
              <a:rPr lang="de-CH" dirty="0"/>
              <a:t>» </a:t>
            </a:r>
            <a:r>
              <a:rPr lang="de-CH" dirty="0" err="1"/>
              <a:t>pong</a:t>
            </a:r>
            <a:r>
              <a:rPr lang="de-CH" dirty="0"/>
              <a:t>-game</a:t>
            </a:r>
          </a:p>
          <a:p>
            <a:r>
              <a:rPr lang="de-CH" dirty="0"/>
              <a:t>Use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OpenBCI’s</a:t>
            </a:r>
            <a:r>
              <a:rPr lang="de-CH" dirty="0"/>
              <a:t> Ultracortex EEG </a:t>
            </a:r>
            <a:r>
              <a:rPr lang="de-CH" dirty="0" err="1"/>
              <a:t>headset</a:t>
            </a:r>
            <a:endParaRPr lang="de-CH" dirty="0"/>
          </a:p>
          <a:p>
            <a:r>
              <a:rPr lang="de-CH" dirty="0"/>
              <a:t>Account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variability</a:t>
            </a:r>
            <a:r>
              <a:rPr lang="de-CH" dirty="0"/>
              <a:t> </a:t>
            </a:r>
            <a:r>
              <a:rPr lang="de-CH" dirty="0" err="1"/>
              <a:t>among</a:t>
            </a:r>
            <a:r>
              <a:rPr lang="de-CH" dirty="0"/>
              <a:t> different </a:t>
            </a:r>
            <a:r>
              <a:rPr lang="de-CH" dirty="0" err="1"/>
              <a:t>persons</a:t>
            </a:r>
            <a:endParaRPr lang="de-CH" dirty="0"/>
          </a:p>
          <a:p>
            <a:r>
              <a:rPr lang="de-CH" dirty="0"/>
              <a:t>Implement different </a:t>
            </a:r>
            <a:r>
              <a:rPr lang="de-CH" dirty="0" err="1"/>
              <a:t>levels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difficulty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903036F-73A0-6DC8-F183-F35F1E447D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781088B-3D3C-FC49-9050-42B17D06F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181" y="3276600"/>
            <a:ext cx="3556819" cy="3556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BD18010A-9E5A-39D6-8EE1-390310E59241}"/>
              </a:ext>
            </a:extLst>
          </p:cNvPr>
          <p:cNvSpPr txBox="1"/>
          <p:nvPr/>
        </p:nvSpPr>
        <p:spPr>
          <a:xfrm>
            <a:off x="8635181" y="6492875"/>
            <a:ext cx="256884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/>
              <a:t>(</a:t>
            </a:r>
            <a:r>
              <a:rPr lang="de-CH" sz="1200" i="1" dirty="0"/>
              <a:t>The </a:t>
            </a:r>
            <a:r>
              <a:rPr lang="de-CH" sz="1200" i="1" dirty="0" err="1"/>
              <a:t>Complete</a:t>
            </a:r>
            <a:r>
              <a:rPr lang="de-CH" sz="1200" i="1" dirty="0"/>
              <a:t> Ultracortex</a:t>
            </a:r>
            <a:r>
              <a:rPr lang="de-CH" sz="1200" dirty="0"/>
              <a:t>, </a:t>
            </a:r>
            <a:r>
              <a:rPr lang="de-CH" sz="1200" dirty="0" err="1"/>
              <a:t>n.d</a:t>
            </a:r>
            <a:r>
              <a:rPr lang="de-CH" sz="1200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2605238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47961C-A2B7-F6CB-913A-626B99589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6BDB28B0-33A7-68F1-DCFF-78574D0B4ED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663B20D-92A6-0AF3-CC77-CCE4DF7D3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Physiological Background – EEG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1DCC3A1-4C84-AD3D-4A2E-C18C53B33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314793" cy="4351338"/>
          </a:xfrm>
        </p:spPr>
        <p:txBody>
          <a:bodyPr/>
          <a:lstStyle/>
          <a:p>
            <a:r>
              <a:rPr lang="de-CH" dirty="0"/>
              <a:t>Non-invasive </a:t>
            </a:r>
            <a:r>
              <a:rPr lang="de-CH" dirty="0" err="1"/>
              <a:t>measurement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brain’s</a:t>
            </a:r>
            <a:r>
              <a:rPr lang="de-CH" dirty="0"/>
              <a:t> </a:t>
            </a:r>
            <a:r>
              <a:rPr lang="de-CH" dirty="0" err="1"/>
              <a:t>electric</a:t>
            </a:r>
            <a:r>
              <a:rPr lang="de-CH" dirty="0"/>
              <a:t> </a:t>
            </a:r>
            <a:r>
              <a:rPr lang="de-CH" dirty="0" err="1"/>
              <a:t>fields</a:t>
            </a:r>
            <a:endParaRPr lang="de-CH" dirty="0"/>
          </a:p>
          <a:p>
            <a:r>
              <a:rPr lang="de-CH" dirty="0" err="1"/>
              <a:t>Electrodes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skin</a:t>
            </a:r>
            <a:r>
              <a:rPr lang="de-CH" dirty="0"/>
              <a:t> </a:t>
            </a:r>
            <a:r>
              <a:rPr lang="de-CH" dirty="0" err="1"/>
              <a:t>record</a:t>
            </a:r>
            <a:r>
              <a:rPr lang="de-CH" dirty="0"/>
              <a:t> </a:t>
            </a:r>
            <a:r>
              <a:rPr lang="de-CH" dirty="0" err="1"/>
              <a:t>voltage</a:t>
            </a:r>
            <a:r>
              <a:rPr lang="de-CH" dirty="0"/>
              <a:t> </a:t>
            </a:r>
            <a:r>
              <a:rPr lang="de-CH" dirty="0" err="1"/>
              <a:t>potentials</a:t>
            </a:r>
            <a:endParaRPr lang="de-CH" dirty="0"/>
          </a:p>
          <a:p>
            <a:r>
              <a:rPr lang="de-CH" dirty="0" err="1"/>
              <a:t>Requires</a:t>
            </a:r>
            <a:r>
              <a:rPr lang="de-CH" dirty="0"/>
              <a:t> </a:t>
            </a:r>
            <a:r>
              <a:rPr lang="de-CH" dirty="0" err="1"/>
              <a:t>simultaneous</a:t>
            </a:r>
            <a:r>
              <a:rPr lang="de-CH" dirty="0"/>
              <a:t> </a:t>
            </a:r>
            <a:r>
              <a:rPr lang="de-CH" dirty="0" err="1"/>
              <a:t>activity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large </a:t>
            </a:r>
            <a:r>
              <a:rPr lang="de-CH" dirty="0" err="1"/>
              <a:t>neuron</a:t>
            </a:r>
            <a:r>
              <a:rPr lang="de-CH" dirty="0"/>
              <a:t> </a:t>
            </a:r>
            <a:r>
              <a:rPr lang="de-CH" dirty="0" err="1"/>
              <a:t>populations</a:t>
            </a:r>
            <a:endParaRPr lang="de-CH" dirty="0"/>
          </a:p>
          <a:p>
            <a:r>
              <a:rPr lang="de-CH" dirty="0"/>
              <a:t>Noise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induced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external </a:t>
            </a:r>
            <a:r>
              <a:rPr lang="de-CH" dirty="0" err="1"/>
              <a:t>devices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general</a:t>
            </a:r>
            <a:r>
              <a:rPr lang="de-CH" dirty="0"/>
              <a:t> </a:t>
            </a:r>
            <a:r>
              <a:rPr lang="de-CH" dirty="0" err="1"/>
              <a:t>distractions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4DDAD4AC-9AD2-945E-549E-3E3110B1A90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5122" name="Picture 2" descr="Ijms 22 08908 g002">
            <a:extLst>
              <a:ext uri="{FF2B5EF4-FFF2-40B4-BE49-F238E27FC236}">
                <a16:creationId xmlns:a16="http://schemas.microsoft.com/office/drawing/2014/main" id="{86FF20C6-6635-68A4-D27F-7B04D7F058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754"/>
          <a:stretch>
            <a:fillRect/>
          </a:stretch>
        </p:blipFill>
        <p:spPr bwMode="auto">
          <a:xfrm>
            <a:off x="10448104" y="0"/>
            <a:ext cx="17438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5A07557A-7C89-3188-F97C-7161543324F8}"/>
              </a:ext>
            </a:extLst>
          </p:cNvPr>
          <p:cNvSpPr txBox="1"/>
          <p:nvPr/>
        </p:nvSpPr>
        <p:spPr>
          <a:xfrm>
            <a:off x="8965734" y="6581001"/>
            <a:ext cx="16076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/>
              <a:t>(</a:t>
            </a:r>
            <a:r>
              <a:rPr lang="de-CH" sz="1200" dirty="0" err="1"/>
              <a:t>Oleksak</a:t>
            </a:r>
            <a:r>
              <a:rPr lang="de-CH" sz="1200" dirty="0"/>
              <a:t> et al., 2021)</a:t>
            </a:r>
          </a:p>
        </p:txBody>
      </p:sp>
    </p:spTree>
    <p:extLst>
      <p:ext uri="{BB962C8B-B14F-4D97-AF65-F5344CB8AC3E}">
        <p14:creationId xmlns:p14="http://schemas.microsoft.com/office/powerpoint/2010/main" val="1958245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77834-1724-39FB-F950-24F68B7E4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E5611B9B-C182-67DA-2BA8-B7FBF9D725D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0EDC333F-5D9C-4844-7192-7BCCAC5EC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Physiological Background – EEG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50CC6B-DFFB-2A79-1EEC-829F254B1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13986" cy="4351338"/>
          </a:xfrm>
        </p:spPr>
        <p:txBody>
          <a:bodyPr/>
          <a:lstStyle/>
          <a:p>
            <a:r>
              <a:rPr lang="de-CH" dirty="0"/>
              <a:t>Human </a:t>
            </a:r>
            <a:r>
              <a:rPr lang="de-CH" dirty="0" err="1"/>
              <a:t>blinks</a:t>
            </a:r>
            <a:r>
              <a:rPr lang="de-CH" dirty="0"/>
              <a:t>:</a:t>
            </a:r>
          </a:p>
          <a:p>
            <a:pPr lvl="1"/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best</a:t>
            </a:r>
            <a:r>
              <a:rPr lang="de-CH" dirty="0"/>
              <a:t> </a:t>
            </a:r>
            <a:r>
              <a:rPr lang="de-CH" dirty="0" err="1"/>
              <a:t>detected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forehead</a:t>
            </a:r>
            <a:endParaRPr lang="de-CH" dirty="0"/>
          </a:p>
          <a:p>
            <a:pPr lvl="1"/>
            <a:r>
              <a:rPr lang="de-CH" dirty="0" err="1"/>
              <a:t>produce</a:t>
            </a:r>
            <a:r>
              <a:rPr lang="de-CH" dirty="0"/>
              <a:t> EOG </a:t>
            </a:r>
            <a:r>
              <a:rPr lang="de-CH" dirty="0" err="1"/>
              <a:t>signals</a:t>
            </a:r>
            <a:r>
              <a:rPr lang="de-CH" dirty="0"/>
              <a:t> </a:t>
            </a:r>
            <a:r>
              <a:rPr lang="de-CH" dirty="0" err="1"/>
              <a:t>rather</a:t>
            </a:r>
            <a:r>
              <a:rPr lang="de-CH" dirty="0"/>
              <a:t> </a:t>
            </a:r>
            <a:r>
              <a:rPr lang="de-CH" dirty="0" err="1"/>
              <a:t>than</a:t>
            </a:r>
            <a:r>
              <a:rPr lang="de-CH" dirty="0"/>
              <a:t> EEG </a:t>
            </a:r>
            <a:r>
              <a:rPr lang="de-CH" dirty="0" err="1"/>
              <a:t>signals</a:t>
            </a:r>
            <a:endParaRPr lang="de-CH" dirty="0"/>
          </a:p>
          <a:p>
            <a:pPr lvl="1"/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low-frequency</a:t>
            </a:r>
            <a:r>
              <a:rPr lang="de-CH" dirty="0"/>
              <a:t> </a:t>
            </a:r>
            <a:r>
              <a:rPr lang="de-CH" dirty="0" err="1"/>
              <a:t>signals</a:t>
            </a:r>
            <a:r>
              <a:rPr lang="de-CH" dirty="0"/>
              <a:t> (&lt; 10 Hz)</a:t>
            </a:r>
          </a:p>
          <a:p>
            <a:pPr lvl="1"/>
            <a:r>
              <a:rPr lang="de-CH" dirty="0" err="1"/>
              <a:t>appear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sharp </a:t>
            </a:r>
            <a:r>
              <a:rPr lang="de-CH" dirty="0" err="1"/>
              <a:t>spikes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EEG </a:t>
            </a:r>
            <a:r>
              <a:rPr lang="de-CH" dirty="0" err="1"/>
              <a:t>signal</a:t>
            </a:r>
            <a:endParaRPr lang="de-CH" dirty="0"/>
          </a:p>
          <a:p>
            <a:r>
              <a:rPr lang="de-CH" dirty="0"/>
              <a:t>Brain </a:t>
            </a:r>
            <a:r>
              <a:rPr lang="de-CH" dirty="0" err="1"/>
              <a:t>activity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 </a:t>
            </a:r>
            <a:r>
              <a:rPr lang="de-CH" dirty="0" err="1"/>
              <a:t>involves</a:t>
            </a:r>
            <a:r>
              <a:rPr lang="de-CH" dirty="0"/>
              <a:t> </a:t>
            </a:r>
            <a:r>
              <a:rPr lang="de-CH" dirty="0" err="1"/>
              <a:t>higher</a:t>
            </a:r>
            <a:r>
              <a:rPr lang="de-CH" dirty="0"/>
              <a:t> </a:t>
            </a:r>
            <a:r>
              <a:rPr lang="de-CH" dirty="0" err="1"/>
              <a:t>frequency</a:t>
            </a:r>
            <a:r>
              <a:rPr lang="de-CH" dirty="0"/>
              <a:t> </a:t>
            </a:r>
            <a:r>
              <a:rPr lang="de-CH" dirty="0" err="1"/>
              <a:t>signals</a:t>
            </a:r>
            <a:r>
              <a:rPr lang="de-CH" dirty="0"/>
              <a:t> (e.g., Gamma &gt; 30 Hz)</a:t>
            </a:r>
          </a:p>
          <a:p>
            <a:r>
              <a:rPr lang="de-CH" dirty="0"/>
              <a:t>Baseline </a:t>
            </a:r>
            <a:r>
              <a:rPr lang="de-CH" dirty="0" err="1"/>
              <a:t>activity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rhythmic</a:t>
            </a:r>
            <a:r>
              <a:rPr lang="de-CH" dirty="0"/>
              <a:t> and </a:t>
            </a:r>
            <a:br>
              <a:rPr lang="de-CH" dirty="0"/>
            </a:br>
            <a:r>
              <a:rPr lang="de-CH" dirty="0" err="1"/>
              <a:t>blinks</a:t>
            </a:r>
            <a:r>
              <a:rPr lang="de-CH" dirty="0"/>
              <a:t> </a:t>
            </a:r>
            <a:r>
              <a:rPr lang="de-CH" dirty="0" err="1"/>
              <a:t>show</a:t>
            </a:r>
            <a:r>
              <a:rPr lang="de-CH" dirty="0"/>
              <a:t>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peaks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53384F0-646D-C2F3-F00F-D6758C7BDC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5" name="Grafik 4" descr="Ein Bild, das Kreis, Zeichnung, Diagramm, Screenshot enthält.&#10;&#10;KI-generierte Inhalte können fehlerhaft sein.">
            <a:extLst>
              <a:ext uri="{FF2B5EF4-FFF2-40B4-BE49-F238E27FC236}">
                <a16:creationId xmlns:a16="http://schemas.microsoft.com/office/drawing/2014/main" id="{3BA3912B-6DA5-65D7-F267-52DB391585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2186" y="4150686"/>
            <a:ext cx="4339814" cy="2707314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0117399-88F9-87B6-1187-B354074230AE}"/>
              </a:ext>
            </a:extLst>
          </p:cNvPr>
          <p:cNvSpPr txBox="1"/>
          <p:nvPr/>
        </p:nvSpPr>
        <p:spPr>
          <a:xfrm>
            <a:off x="10825655" y="6596390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100" dirty="0"/>
              <a:t>(</a:t>
            </a:r>
            <a:r>
              <a:rPr lang="de-CH" sz="1100" dirty="0" err="1"/>
              <a:t>Deepu</a:t>
            </a:r>
            <a:r>
              <a:rPr lang="de-CH" sz="1100" dirty="0"/>
              <a:t> et al., 2024)</a:t>
            </a:r>
          </a:p>
        </p:txBody>
      </p:sp>
    </p:spTree>
    <p:extLst>
      <p:ext uri="{BB962C8B-B14F-4D97-AF65-F5344CB8AC3E}">
        <p14:creationId xmlns:p14="http://schemas.microsoft.com/office/powerpoint/2010/main" val="167907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75363-09D9-0026-B036-035577FAF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BD131831-F6C9-64F3-930C-E9A1E7D2969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6DE6F492-0343-C204-5AE4-C7BA010A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Challenges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E2A5EB0-58F0-C2A4-6083-07FA4F34B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22628" cy="4351338"/>
          </a:xfrm>
        </p:spPr>
        <p:txBody>
          <a:bodyPr/>
          <a:lstStyle/>
          <a:p>
            <a:r>
              <a:rPr lang="de-CH" dirty="0" err="1"/>
              <a:t>Various</a:t>
            </a:r>
            <a:r>
              <a:rPr lang="de-CH" dirty="0"/>
              <a:t> </a:t>
            </a:r>
            <a:r>
              <a:rPr lang="de-CH" dirty="0" err="1"/>
              <a:t>sources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noise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Environmental</a:t>
            </a:r>
          </a:p>
          <a:p>
            <a:pPr lvl="1"/>
            <a:r>
              <a:rPr lang="de-CH" dirty="0"/>
              <a:t>Heart- &amp; Muscle-</a:t>
            </a:r>
            <a:r>
              <a:rPr lang="de-CH" dirty="0" err="1"/>
              <a:t>Activity</a:t>
            </a:r>
            <a:endParaRPr lang="de-CH" dirty="0"/>
          </a:p>
          <a:p>
            <a:r>
              <a:rPr lang="de-CH" dirty="0" err="1"/>
              <a:t>Detection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«double-</a:t>
            </a:r>
            <a:r>
              <a:rPr lang="de-CH" dirty="0" err="1"/>
              <a:t>blinks</a:t>
            </a:r>
            <a:r>
              <a:rPr lang="de-CH" dirty="0"/>
              <a:t>»</a:t>
            </a:r>
          </a:p>
          <a:p>
            <a:r>
              <a:rPr lang="de-CH" dirty="0"/>
              <a:t>Big </a:t>
            </a:r>
            <a:r>
              <a:rPr lang="de-CH" dirty="0" err="1"/>
              <a:t>variability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different </a:t>
            </a:r>
            <a:r>
              <a:rPr lang="de-CH" dirty="0" err="1"/>
              <a:t>persons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F049ED73-7DDB-B299-61DF-1BEE89AF8F6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85441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04487-C990-737D-88FA-03109F45E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0FD89D20-5475-4A5F-73C4-76D0382BE2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8F532359-3738-C15B-CC29-6925D8E77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Hypotheses</a:t>
            </a:r>
            <a:endParaRPr lang="de-C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2BB86A6E-0C52-6446-7890-B54D54E6C2E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</p:spPr>
            <p:txBody>
              <a:bodyPr>
                <a:normAutofit/>
              </a:bodyPr>
              <a:lstStyle/>
              <a:p>
                <a:r>
                  <a:rPr lang="de-CH" sz="2400" dirty="0"/>
                  <a:t>H1: </a:t>
                </a:r>
                <a:r>
                  <a:rPr lang="de-CH" sz="2400" i="1" dirty="0"/>
                  <a:t>Eye </a:t>
                </a:r>
                <a:r>
                  <a:rPr lang="de-CH" sz="2400" i="1" dirty="0" err="1"/>
                  <a:t>blinks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produce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significantly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higher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low-frequency</a:t>
                </a:r>
                <a:r>
                  <a:rPr lang="de-CH" sz="2400" i="1" dirty="0"/>
                  <a:t> EEG </a:t>
                </a:r>
                <a:r>
                  <a:rPr lang="de-CH" sz="2400" i="1" dirty="0" err="1"/>
                  <a:t>amplitudes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than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baseline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activity</a:t>
                </a:r>
                <a:r>
                  <a:rPr lang="de-CH" sz="2400" i="1" dirty="0"/>
                  <a:t> and </a:t>
                </a:r>
                <a:r>
                  <a:rPr lang="de-CH" sz="2400" i="1" dirty="0" err="1"/>
                  <a:t>can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be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reliably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detected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using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threshold-based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methods</a:t>
                </a:r>
                <a:r>
                  <a:rPr lang="de-CH" sz="2400" i="1" dirty="0"/>
                  <a:t>.</a:t>
                </a:r>
              </a:p>
              <a:p>
                <a:endParaRPr lang="de-CH" sz="2400" i="1" dirty="0"/>
              </a:p>
              <a:p>
                <a:r>
                  <a:rPr lang="de-CH" sz="2400" dirty="0"/>
                  <a:t>H2: </a:t>
                </a:r>
                <a:r>
                  <a:rPr lang="de-CH" sz="2400" i="1" dirty="0"/>
                  <a:t>User-</a:t>
                </a:r>
                <a:r>
                  <a:rPr lang="de-CH" sz="2400" i="1" dirty="0" err="1"/>
                  <a:t>specific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calibration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improves</a:t>
                </a:r>
                <a:r>
                  <a:rPr lang="de-CH" sz="2400" i="1" dirty="0"/>
                  <a:t> blink </a:t>
                </a:r>
                <a:r>
                  <a:rPr lang="de-CH" sz="2400" i="1" dirty="0" err="1"/>
                  <a:t>detection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reliability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compared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to</a:t>
                </a:r>
                <a:r>
                  <a:rPr lang="de-CH" sz="2400" i="1" dirty="0"/>
                  <a:t> a </a:t>
                </a:r>
                <a:r>
                  <a:rPr lang="de-CH" sz="2400" i="1" dirty="0" err="1"/>
                  <a:t>fixed</a:t>
                </a:r>
                <a:r>
                  <a:rPr lang="de-CH" sz="2400" i="1" dirty="0"/>
                  <a:t> global </a:t>
                </a:r>
                <a:r>
                  <a:rPr lang="de-CH" sz="2400" i="1" dirty="0" err="1"/>
                  <a:t>threshold</a:t>
                </a:r>
                <a:r>
                  <a:rPr lang="de-CH" sz="2400" i="1" dirty="0"/>
                  <a:t>.</a:t>
                </a:r>
              </a:p>
              <a:p>
                <a:endParaRPr lang="de-CH" sz="2400" i="1" dirty="0"/>
              </a:p>
              <a:p>
                <a:r>
                  <a:rPr lang="de-CH" sz="2400" dirty="0"/>
                  <a:t>H3: </a:t>
                </a:r>
                <a:r>
                  <a:rPr lang="de-CH" sz="2400" i="1" dirty="0"/>
                  <a:t>Threshold-</a:t>
                </a:r>
                <a:r>
                  <a:rPr lang="de-CH" sz="2400" i="1" dirty="0" err="1"/>
                  <a:t>based</a:t>
                </a:r>
                <a:r>
                  <a:rPr lang="de-CH" sz="2400" i="1" dirty="0"/>
                  <a:t> EEG blink </a:t>
                </a:r>
                <a:r>
                  <a:rPr lang="de-CH" sz="2400" i="1" dirty="0" err="1"/>
                  <a:t>detection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enables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stable</a:t>
                </a:r>
                <a:r>
                  <a:rPr lang="de-CH" sz="2400" i="1" dirty="0"/>
                  <a:t>, real-time game </a:t>
                </a:r>
                <a:r>
                  <a:rPr lang="de-CH" sz="2400" i="1" dirty="0" err="1"/>
                  <a:t>control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without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machine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learning</a:t>
                </a:r>
                <a:r>
                  <a:rPr lang="de-CH" sz="2400" i="1" dirty="0"/>
                  <a:t>.</a:t>
                </a:r>
              </a:p>
            </p:txBody>
          </p:sp>
        </mc:Choice>
        <mc:Fallback xmlns="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F50FB9D1-B2E3-93A4-6484-54BF6778BC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  <a:blipFill>
                <a:blip r:embed="rId5"/>
                <a:stretch>
                  <a:fillRect l="-754" t="-196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BC0BEE3E-B2FB-C5B1-9D2C-1330E5A8E8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5969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BF652-628A-1A85-5AAE-CC908478C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560AC7A2-9D5B-EC3A-3B78-2381C70A935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4EC46AED-A5F0-F28B-6EC3-8A7E182A1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System Architecture</a:t>
            </a:r>
          </a:p>
        </p:txBody>
      </p:sp>
      <p:graphicFrame>
        <p:nvGraphicFramePr>
          <p:cNvPr id="14" name="Untertitel 2">
            <a:extLst>
              <a:ext uri="{FF2B5EF4-FFF2-40B4-BE49-F238E27FC236}">
                <a16:creationId xmlns:a16="http://schemas.microsoft.com/office/drawing/2014/main" id="{3840EF84-8598-C5CC-58E9-A6EFAF06C1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1378131"/>
              </p:ext>
            </p:extLst>
          </p:nvPr>
        </p:nvGraphicFramePr>
        <p:xfrm>
          <a:off x="838199" y="1825625"/>
          <a:ext cx="1051559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AutoShape 2">
            <a:extLst>
              <a:ext uri="{FF2B5EF4-FFF2-40B4-BE49-F238E27FC236}">
                <a16:creationId xmlns:a16="http://schemas.microsoft.com/office/drawing/2014/main" id="{605F5C6B-2462-0FDB-08B7-4D48432DE2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04612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074C4-C6A5-75D9-EB6B-DEA360B0A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5C09D3A5-944A-9A33-E254-BC4509382AD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607ED259-F665-A3C1-5348-21BA8607F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Signal Acquisition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DCE51F-F819-755C-2203-AE1D8AC0D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r>
              <a:rPr lang="de-CH" dirty="0" err="1"/>
              <a:t>OpenBCI</a:t>
            </a:r>
            <a:r>
              <a:rPr lang="de-CH" dirty="0"/>
              <a:t> </a:t>
            </a:r>
            <a:r>
              <a:rPr lang="de-CH" dirty="0" err="1"/>
              <a:t>Cyton</a:t>
            </a:r>
            <a:r>
              <a:rPr lang="de-CH" dirty="0"/>
              <a:t> </a:t>
            </a:r>
            <a:r>
              <a:rPr lang="de-CH" dirty="0" err="1"/>
              <a:t>board</a:t>
            </a:r>
            <a:r>
              <a:rPr lang="de-CH" dirty="0"/>
              <a:t> (</a:t>
            </a:r>
            <a:r>
              <a:rPr lang="de-CH" dirty="0" err="1"/>
              <a:t>sampling</a:t>
            </a:r>
            <a:r>
              <a:rPr lang="de-CH" dirty="0"/>
              <a:t> rate = 250 Hz)</a:t>
            </a:r>
          </a:p>
          <a:p>
            <a:r>
              <a:rPr lang="de-CH" dirty="0"/>
              <a:t>Frontal </a:t>
            </a:r>
            <a:r>
              <a:rPr lang="de-CH" dirty="0" err="1"/>
              <a:t>electrodes</a:t>
            </a:r>
            <a:r>
              <a:rPr lang="de-CH" dirty="0"/>
              <a:t> (</a:t>
            </a:r>
            <a:r>
              <a:rPr lang="de-CH" dirty="0" err="1"/>
              <a:t>forehead</a:t>
            </a:r>
            <a:r>
              <a:rPr lang="de-CH" dirty="0"/>
              <a:t>)</a:t>
            </a:r>
          </a:p>
          <a:p>
            <a:r>
              <a:rPr lang="de-CH" dirty="0"/>
              <a:t>Signals </a:t>
            </a:r>
            <a:r>
              <a:rPr lang="de-CH" dirty="0" err="1"/>
              <a:t>averaged</a:t>
            </a:r>
            <a:r>
              <a:rPr lang="de-CH" dirty="0"/>
              <a:t> </a:t>
            </a:r>
            <a:r>
              <a:rPr lang="de-CH" dirty="0" err="1"/>
              <a:t>across</a:t>
            </a:r>
            <a:r>
              <a:rPr lang="de-CH" dirty="0"/>
              <a:t> </a:t>
            </a:r>
            <a:r>
              <a:rPr lang="de-CH" dirty="0" err="1"/>
              <a:t>channels</a:t>
            </a:r>
            <a:endParaRPr lang="de-CH" dirty="0"/>
          </a:p>
          <a:p>
            <a:r>
              <a:rPr lang="de-CH" dirty="0" err="1"/>
              <a:t>Continuous</a:t>
            </a:r>
            <a:r>
              <a:rPr lang="de-CH" dirty="0"/>
              <a:t> </a:t>
            </a:r>
            <a:r>
              <a:rPr lang="de-CH" dirty="0" err="1"/>
              <a:t>streaming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sliding</a:t>
            </a:r>
            <a:r>
              <a:rPr lang="de-CH" dirty="0"/>
              <a:t> </a:t>
            </a:r>
            <a:r>
              <a:rPr lang="de-CH" dirty="0" err="1"/>
              <a:t>buffer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2346C12-10B2-2A57-15A8-5B0211CCB7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1661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BE04D9-2E6C-F2A1-493F-20816E79E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1C61E05C-BC2A-EF97-5A6B-9D30F9D2171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60170730-B5C4-6506-E973-7CEF5460E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Signal </a:t>
            </a:r>
            <a:r>
              <a:rPr lang="de-CH" dirty="0" err="1"/>
              <a:t>Preprocessing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BCE9E4F-72A5-77AB-AA65-306882069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r>
              <a:rPr lang="de-CH" dirty="0"/>
              <a:t>DC </a:t>
            </a:r>
            <a:r>
              <a:rPr lang="de-CH" dirty="0" err="1"/>
              <a:t>offset</a:t>
            </a:r>
            <a:r>
              <a:rPr lang="de-CH" dirty="0"/>
              <a:t> </a:t>
            </a:r>
            <a:r>
              <a:rPr lang="de-CH" dirty="0" err="1"/>
              <a:t>removal</a:t>
            </a:r>
            <a:r>
              <a:rPr lang="de-CH" dirty="0"/>
              <a:t> (</a:t>
            </a:r>
            <a:r>
              <a:rPr lang="de-CH" dirty="0" err="1"/>
              <a:t>subtract</a:t>
            </a:r>
            <a:r>
              <a:rPr lang="de-CH" dirty="0"/>
              <a:t> </a:t>
            </a:r>
            <a:r>
              <a:rPr lang="de-CH" dirty="0" err="1"/>
              <a:t>mean</a:t>
            </a:r>
            <a:r>
              <a:rPr lang="de-CH" dirty="0"/>
              <a:t>) </a:t>
            </a:r>
            <a:r>
              <a:rPr lang="de-CH" dirty="0">
                <a:sym typeface="Wingdings" panose="05000000000000000000" pitchFamily="2" charset="2"/>
              </a:rPr>
              <a:t> zero-</a:t>
            </a:r>
            <a:r>
              <a:rPr lang="de-CH" dirty="0" err="1">
                <a:sym typeface="Wingdings" panose="05000000000000000000" pitchFamily="2" charset="2"/>
              </a:rPr>
              <a:t>centering</a:t>
            </a:r>
            <a:endParaRPr lang="de-CH" dirty="0"/>
          </a:p>
          <a:p>
            <a:r>
              <a:rPr lang="de-CH" dirty="0"/>
              <a:t>Notch </a:t>
            </a:r>
            <a:r>
              <a:rPr lang="de-CH" dirty="0" err="1"/>
              <a:t>filter</a:t>
            </a:r>
            <a:r>
              <a:rPr lang="de-CH" dirty="0"/>
              <a:t> (50 Hz)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power-line </a:t>
            </a:r>
            <a:r>
              <a:rPr lang="de-CH" dirty="0" err="1"/>
              <a:t>noise</a:t>
            </a:r>
            <a:endParaRPr lang="de-CH" dirty="0"/>
          </a:p>
          <a:p>
            <a:r>
              <a:rPr lang="de-CH" dirty="0"/>
              <a:t>Band-pass </a:t>
            </a:r>
            <a:r>
              <a:rPr lang="de-CH" dirty="0" err="1"/>
              <a:t>filter</a:t>
            </a:r>
            <a:r>
              <a:rPr lang="de-CH" dirty="0"/>
              <a:t> (1-10 Hz)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isolate</a:t>
            </a:r>
            <a:r>
              <a:rPr lang="de-CH" dirty="0"/>
              <a:t> blink-</a:t>
            </a:r>
            <a:r>
              <a:rPr lang="de-CH" dirty="0" err="1"/>
              <a:t>related</a:t>
            </a:r>
            <a:r>
              <a:rPr lang="de-CH" dirty="0"/>
              <a:t> </a:t>
            </a:r>
            <a:r>
              <a:rPr lang="de-CH" dirty="0" err="1"/>
              <a:t>signals</a:t>
            </a:r>
            <a:endParaRPr lang="de-CH" dirty="0"/>
          </a:p>
          <a:p>
            <a:r>
              <a:rPr lang="de-CH" dirty="0"/>
              <a:t>Zero-phase </a:t>
            </a:r>
            <a:r>
              <a:rPr lang="de-CH" dirty="0" err="1"/>
              <a:t>filtering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phase</a:t>
            </a:r>
            <a:r>
              <a:rPr lang="de-CH" dirty="0"/>
              <a:t> </a:t>
            </a:r>
            <a:r>
              <a:rPr lang="de-CH" dirty="0" err="1"/>
              <a:t>distortion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6448FE1D-FD03-85D4-A48C-F72F770B74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272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– 2022-Design">
  <a:themeElements>
    <a:clrScheme name="Office 2013 – 2022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– 2022-Design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– 2022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1181</Words>
  <Application>Microsoft Office PowerPoint</Application>
  <PresentationFormat>Breitbild</PresentationFormat>
  <Paragraphs>145</Paragraphs>
  <Slides>17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4" baseType="lpstr">
      <vt:lpstr>Aptos</vt:lpstr>
      <vt:lpstr>Arial</vt:lpstr>
      <vt:lpstr>Calibri</vt:lpstr>
      <vt:lpstr>Calibri Light</vt:lpstr>
      <vt:lpstr>Cambria Math</vt:lpstr>
      <vt:lpstr>Wingdings</vt:lpstr>
      <vt:lpstr>Office 2013 – 2022-Design</vt:lpstr>
      <vt:lpstr>Real-Time EEG-Based Brain-Computer Interface</vt:lpstr>
      <vt:lpstr>Introduction &amp; Motivation</vt:lpstr>
      <vt:lpstr>Physiological Background – EEG</vt:lpstr>
      <vt:lpstr>Physiological Background – EEG</vt:lpstr>
      <vt:lpstr>Challenges</vt:lpstr>
      <vt:lpstr>Hypotheses</vt:lpstr>
      <vt:lpstr>Implementation:  System Architecture</vt:lpstr>
      <vt:lpstr>Implementation:  Signal Acquisition</vt:lpstr>
      <vt:lpstr>Implementation:  Signal Preprocessing</vt:lpstr>
      <vt:lpstr>Implementation:  Blink Detection</vt:lpstr>
      <vt:lpstr>Implementation:  Calibration Procedure</vt:lpstr>
      <vt:lpstr>Implementation:  Game Integration</vt:lpstr>
      <vt:lpstr>Results</vt:lpstr>
      <vt:lpstr>Let’s test it</vt:lpstr>
      <vt:lpstr>Conclusion</vt:lpstr>
      <vt:lpstr>Limitations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Aebli Kai (aeblikai)</dc:creator>
  <cp:lastModifiedBy>Aebli Kai (aeblikai)</cp:lastModifiedBy>
  <cp:revision>7</cp:revision>
  <dcterms:created xsi:type="dcterms:W3CDTF">2026-01-13T16:31:27Z</dcterms:created>
  <dcterms:modified xsi:type="dcterms:W3CDTF">2026-01-14T10:49:44Z</dcterms:modified>
</cp:coreProperties>
</file>

<file path=docProps/thumbnail.jpeg>
</file>